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4572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3B82F6"/>
                </a:solidFill>
              </a:defRPr>
            </a:pPr>
            <a:r>
              <a:t>Intersección clínica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468880"/>
            <a:ext cx="10515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Anorexia Nerviosa y Parentalidad Positiva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56616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CCCCCC"/>
                </a:solidFill>
              </a:defRPr>
            </a:pPr>
            <a:r>
              <a:t>Repercusión de un TCA en las competencias parentales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515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400"/>
              </a:spcAft>
              <a:defRPr sz="1400">
                <a:solidFill>
                  <a:srgbClr val="999999"/>
                </a:solidFill>
              </a:defRPr>
            </a:pPr>
            <a:r>
              <a:t>CIE-11 · 6B80</a:t>
            </a:r>
          </a:p>
          <a:p>
            <a:pPr>
              <a:spcAft>
                <a:spcPts val="400"/>
              </a:spcAft>
              <a:defRPr sz="1400">
                <a:solidFill>
                  <a:srgbClr val="999999"/>
                </a:solidFill>
              </a:defRPr>
            </a:pPr>
            <a:r>
              <a:t>Modelos de Barudy &amp; Rodrigo</a:t>
            </a:r>
          </a:p>
          <a:p>
            <a:pPr>
              <a:spcAft>
                <a:spcPts val="400"/>
              </a:spcAft>
              <a:defRPr sz="1400">
                <a:solidFill>
                  <a:srgbClr val="999999"/>
                </a:solidFill>
              </a:defRPr>
            </a:pPr>
            <a:r>
              <a:t>Cuestionario CUIDA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Comunicación efectiva con el progenitor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486400" cy="3474720"/>
          </a:xfrm>
          <a:prstGeom prst="roundRect">
            <a:avLst/>
          </a:prstGeom>
          <a:solidFill>
            <a:srgbClr val="F0FDF4"/>
          </a:solidFill>
          <a:ln>
            <a:solidFill>
              <a:srgbClr val="22C5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173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22C55E"/>
                </a:solidFill>
              </a:defRPr>
            </a:pPr>
            <a:r>
              <a:t>Comunicación efectiva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74519"/>
            <a:ext cx="51206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Empatía: 'Entiendo que estás lidiando con algo muy difícil'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Enfoque en el niño: 'Es importante que tu hijo/a reciba lo que necesita'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Colaboración: 'Vamos a trabajar juntos'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Esperanza: 'La recuperación es posible'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80160"/>
            <a:ext cx="5486400" cy="3474720"/>
          </a:xfrm>
          <a:prstGeom prst="roundRect">
            <a:avLst/>
          </a:prstGeom>
          <a:solidFill>
            <a:srgbClr val="FEF2F2"/>
          </a:solidFill>
          <a:ln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0" y="14173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C2626"/>
                </a:solidFill>
              </a:defRPr>
            </a:pPr>
            <a:r>
              <a:t>Comunicación inefectiva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874519"/>
            <a:ext cx="512064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Culpa: 'Eres responsable del problema de tu hijo/a'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Minimización: 'No es tan grave'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Confrontación: 'Tienes que cambiar ahora'</a:t>
            </a:r>
          </a:p>
          <a:p>
            <a:pPr>
              <a:spcAft>
                <a:spcPts val="1000"/>
              </a:spcAft>
              <a:defRPr sz="1300">
                <a:solidFill>
                  <a:srgbClr val="333333"/>
                </a:solidFill>
              </a:defRPr>
            </a:pPr>
            <a:r>
              <a:t>Desesperanza: 'Nunca va a mejorar'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502920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500" i="1">
                <a:solidFill>
                  <a:srgbClr val="666666"/>
                </a:solidFill>
              </a:defRPr>
            </a:pPr>
            <a:r>
              <a:t>La recuperación del progenitor es condición necesaria para restaurar las capacidades parentales fundamentales y proteger el desarrollo del niño.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Competencias de la parentalidad positiva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486400" cy="512064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5120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33333"/>
                </a:solidFill>
              </a:defRPr>
            </a:pPr>
            <a:r>
              <a:t>Según el modelo de Barudy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116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Apego: capacidad de sintonizar con el mundo interno del niño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Empatía: responder efectivamente a sus necesidades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Disponibilidad múltiple: afectiva, íntima, lúdica y de aprendizaje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Eficacia: respuesta adecuada a necesidades evolutivas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Coherencia: congruencia entre palabras y gestos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80160"/>
            <a:ext cx="5486400" cy="512064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0" y="1463040"/>
            <a:ext cx="5120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33333"/>
                </a:solidFill>
              </a:defRPr>
            </a:pPr>
            <a:r>
              <a:t>Según Rodrigo &amp; Infografías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0116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Provisión de cuidados básicos: alimentación, higiene, salud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Garantía de seguridad: supervisión y protección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Apoyo emocional: disponibilidad, validación, seguridad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Estimulación y educación: desarrollo cognitivo y creatividad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Orientación y límites: normas claras, disciplina sin violencia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Estabilidad y estructura: rutinas predecibles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Anorexia Nerviosa (CIE-11 · 6B80)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80160"/>
            <a:ext cx="1097280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Restricción severa de la ingesta energética</a:t>
            </a:r>
          </a:p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Miedo intenso a ganar peso o volverse 'gordo'</a:t>
            </a:r>
          </a:p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Alteración de la imagen corporal: influencia excesiva del peso en la autovaloración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6692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i="1">
                <a:solidFill>
                  <a:srgbClr val="F5A623"/>
                </a:solidFill>
              </a:defRPr>
            </a:pPr>
            <a:r>
              <a:t>Nota: El trastorno sitúa la alimentación, el control y la apariencia en el centro del mundo interno del progenitor, desplazando recursos afectivos y atencionales del niño.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Impacto en la disponibilidad emocional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303520" cy="5120640"/>
          </a:xfrm>
          <a:prstGeom prst="roundRect">
            <a:avLst/>
          </a:prstGeom>
          <a:solidFill>
            <a:srgbClr val="F0FDF4"/>
          </a:solidFill>
          <a:ln>
            <a:solidFill>
              <a:srgbClr val="22C5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22C55E"/>
                </a:solidFill>
              </a:defRPr>
            </a:pPr>
            <a:r>
              <a:t>Parentalidad positiva (ideal)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11680"/>
            <a:ext cx="49377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Accesibilidad: el niño percibe la disponibilidad del padre/madre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Perspicacia: alegría por los cambios evolutivos del hijo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Empatía: sintonización con el mundo interno del niño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Estabilidad afectiva a largo plazo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97880" y="3474720"/>
            <a:ext cx="457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666666"/>
                </a:solidFill>
              </a:defRPr>
            </a:pPr>
            <a:r>
              <a:t>→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280160"/>
            <a:ext cx="5303520" cy="5120640"/>
          </a:xfrm>
          <a:prstGeom prst="roundRect">
            <a:avLst/>
          </a:prstGeom>
          <a:solidFill>
            <a:srgbClr val="FEF2F2"/>
          </a:solidFill>
          <a:ln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0" y="1463040"/>
            <a:ext cx="493776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C2626"/>
                </a:solidFill>
              </a:defRPr>
            </a:pPr>
            <a:r>
              <a:t>Con anorexia nerviosa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2011680"/>
            <a:ext cx="49377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Preocupación obsesiva por comida/peso desplaza la atención del niño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Síntomas depresivos y ansiosos reducen la sintonía emocional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Aislamiento social del progenitor → distancia emocional con el hijo</a:t>
            </a:r>
          </a:p>
          <a:p>
            <a:pPr>
              <a:spcAft>
                <a:spcPts val="800"/>
              </a:spcAft>
              <a:defRPr sz="1300">
                <a:solidFill>
                  <a:srgbClr val="333333"/>
                </a:solidFill>
              </a:defRPr>
            </a:pPr>
            <a:r>
              <a:t>• El apego se ve comprometido: ansioso o evitativo (CUIDA)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Impacto en la provisión de cuidados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486400" cy="512064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5120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33333"/>
                </a:solidFill>
              </a:defRPr>
            </a:pPr>
            <a:r>
              <a:t>Áreas comprometidas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0116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Alimentación: comidas irregulares o insuficientes en el hogar; falta de variedad nutricional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Salud: fatiga y debilidad física del progenitor limitan la supervisión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Seguridad: negligencia en cuidados por hiperfoco en el propio cuerpo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Rutinas: inestabilidad en horarios de comidas familiares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80160"/>
            <a:ext cx="5486400" cy="512064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0" y="1463040"/>
            <a:ext cx="51206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333333"/>
                </a:solidFill>
              </a:defRPr>
            </a:pPr>
            <a:r>
              <a:t>Desde el modelo de Barudy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2011680"/>
            <a:ext cx="51206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La eficacia parental se ve reducida: el progenitor no responde adecuadamente a las múltiples necesidades evolutivas del niño porque sus recursos físicos y cognitivos están monopolizados por el trastorno.</a:t>
            </a:r>
          </a:p>
          <a:p>
            <a:pPr>
              <a:spcAft>
                <a:spcPts val="800"/>
              </a:spcAft>
              <a:defRPr sz="1300">
                <a:solidFill>
                  <a:srgbClr val="666666"/>
                </a:solidFill>
              </a:defRPr>
            </a:pPr>
            <a:r>
              <a:t>• La coherencia se quiebra: el adulto puede predicar una alimentación saludable mientras practica la restricción severa.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Impacto en la transmisión de valores y modelado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80160"/>
            <a:ext cx="1097280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1. Teorías implícitas alteradas: el progenitor pasa de una visión constructivista (el niño como protagonista) a una ambientalista distorsionada: el cuerpo es moldeable solo mediante control externo extremo.</a:t>
            </a:r>
          </a:p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2. Modelado de conductas desordenadas: el niño observa restricción, ejercicio compulsivo, pesaje frecuente y secretismo alrededor de la comida.</a:t>
            </a:r>
          </a:p>
          <a:p>
            <a:pPr>
              <a:spcAft>
                <a:spcPts val="1400"/>
              </a:spcAft>
              <a:defRPr sz="1500">
                <a:solidFill>
                  <a:srgbClr val="333333"/>
                </a:solidFill>
              </a:defRPr>
            </a:pPr>
            <a:r>
              <a:t>3. Énfasis en apariencia física: se transmite la idea de que el valor personal depende del peso y la forma corporal, afectando la autoestima del niño.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Alteración de las dimensiones del cuestionario CUIDA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2801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Autoestima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0400" y="1325880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3200400" y="1325880"/>
            <a:ext cx="571500" cy="182880"/>
          </a:xfrm>
          <a:prstGeom prst="round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760720" y="1234439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Pensamientos negativos hacia sí misma; insatisfacción corporal que dificulta aceptar al niño como 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9659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Equilibrio emocional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0" y="2011679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0" y="2011679"/>
            <a:ext cx="457200" cy="182880"/>
          </a:xfrm>
          <a:prstGeom prst="round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760720" y="192024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Cambios de humor, irritabilidad, ansiedad; dificultad para mantener la calma ante conflictos cotidianos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6517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Tolerancia a la frustración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0400" y="2697479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200400" y="2697479"/>
            <a:ext cx="685800" cy="182880"/>
          </a:xfrm>
          <a:prstGeom prst="round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760720" y="260604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No acepta alteración de planes; angustia ante imprevistos; expectativas rígidas sobre el control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33375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Reflexividad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0" y="3383279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200400" y="3383279"/>
            <a:ext cx="800100" cy="182880"/>
          </a:xfrm>
          <a:prstGeom prst="round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760720" y="329184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Toma de decisiones precipitada; búsqueda de gratificación inmediata (pérdida de peso)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8640" y="40233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Control de impulsos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200400" y="4069080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200400" y="4069080"/>
            <a:ext cx="685800" cy="182880"/>
          </a:xfrm>
          <a:prstGeom prst="roundRect">
            <a:avLst/>
          </a:prstGeom>
          <a:solidFill>
            <a:srgbClr val="DC26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760720" y="397764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Dificultad para contener compulsiones alimentarias o de ejercicio; impulsividad en reglas parentales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4709160"/>
            <a:ext cx="25603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333333"/>
                </a:solidFill>
              </a:defRPr>
            </a:pPr>
            <a:r>
              <a:t>Empatía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0400" y="4754880"/>
            <a:ext cx="2286000" cy="182880"/>
          </a:xfrm>
          <a:prstGeom prst="roundRect">
            <a:avLst/>
          </a:prstGeom>
          <a:solidFill>
            <a:srgbClr val="E5E7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3200400" y="4754880"/>
            <a:ext cx="1028700" cy="182880"/>
          </a:xfrm>
          <a:prstGeom prst="round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760720" y="4663440"/>
            <a:ext cx="5943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666666"/>
                </a:solidFill>
              </a:defRPr>
            </a:pPr>
            <a:r>
              <a:t>Dificultad para ponerse en el lugar del niño cuando el propio sufrimiento absorbe la atención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Distorsión de los estilos educativos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486400" cy="2377440"/>
          </a:xfrm>
          <a:prstGeom prst="roundRect">
            <a:avLst/>
          </a:prstGeom>
          <a:solidFill>
            <a:srgbClr val="FEF2F2"/>
          </a:solidFill>
          <a:ln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1417319"/>
            <a:ext cx="5212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DC2626"/>
                </a:solidFill>
              </a:defRPr>
            </a:pPr>
            <a:r>
              <a:t>Rígido / Autoritario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82880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333333"/>
                </a:solidFill>
              </a:defRPr>
            </a:pPr>
            <a:r>
              <a:t>El control alimentario se extiende al control parental: normas estrictas sobre comida, castigo por 'excesos', imposición sin negociación. El afecto es controlado o inexistente.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80160"/>
            <a:ext cx="5486400" cy="2377440"/>
          </a:xfrm>
          <a:prstGeom prst="roundRect">
            <a:avLst/>
          </a:prstGeom>
          <a:solidFill>
            <a:srgbClr val="FFFBEB"/>
          </a:solidFill>
          <a:ln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5080" y="1417319"/>
            <a:ext cx="5212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F5A623"/>
                </a:solidFill>
              </a:defRPr>
            </a:pPr>
            <a:r>
              <a:t>Sobreprotector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5080" y="1828800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333333"/>
                </a:solidFill>
              </a:defRPr>
            </a:pPr>
            <a:r>
              <a:t>El progenitor proyecta su miedo a ganar peso sobre el niño: controla su alimentación de forma excesiva, evita situaciones sociales con comida, fomenta conductas infantiles de dependencia.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931920"/>
            <a:ext cx="5486400" cy="2377440"/>
          </a:xfrm>
          <a:prstGeom prst="roundRect">
            <a:avLst/>
          </a:prstGeom>
          <a:solidFill>
            <a:srgbClr val="F3F4F6"/>
          </a:solidFill>
          <a:ln>
            <a:solidFill>
              <a:srgbClr val="6666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4069080"/>
            <a:ext cx="5212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666666"/>
                </a:solidFill>
              </a:defRPr>
            </a:pPr>
            <a:r>
              <a:t>Negligente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4480559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333333"/>
                </a:solidFill>
              </a:defRPr>
            </a:pPr>
            <a:r>
              <a:t>La inatención a las propias necesidades físicas deriva en inatención a las del hijo. Comidas esporádicas, falta de supervisión, insensibilidad ante necesidades emocionales del niño.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3931920"/>
            <a:ext cx="5486400" cy="2377440"/>
          </a:xfrm>
          <a:prstGeom prst="roundRect">
            <a:avLst/>
          </a:prstGeom>
          <a:solidFill>
            <a:srgbClr val="F0FDF4"/>
          </a:solidFill>
          <a:ln>
            <a:solidFill>
              <a:srgbClr val="22C5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55080" y="4069080"/>
            <a:ext cx="52120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 b="1">
                <a:solidFill>
                  <a:srgbClr val="22C55E"/>
                </a:solidFill>
              </a:defRPr>
            </a:pPr>
            <a:r>
              <a:t>Inductivo / Democrático (meta)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4480559"/>
            <a:ext cx="52120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200">
                <a:solidFill>
                  <a:srgbClr val="333333"/>
                </a:solidFill>
              </a:defRPr>
            </a:pPr>
            <a:r>
              <a:t>Afecto manifiesto, sensibilidad a necesidades del niño, explicaciones, límites claros con métodos inductivos. Requiere recuperación del trastorno para ser sostenible.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Señales de alerta y protocolo de intervención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280160"/>
            <a:ext cx="5486400" cy="3200400"/>
          </a:xfrm>
          <a:prstGeom prst="roundRect">
            <a:avLst/>
          </a:prstGeom>
          <a:solidFill>
            <a:srgbClr val="FEF2F2"/>
          </a:solidFill>
          <a:ln>
            <a:solidFill>
              <a:srgbClr val="DC26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173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DC2626"/>
                </a:solidFill>
              </a:defRPr>
            </a:pPr>
            <a:r>
              <a:t>En el progenitor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874519"/>
            <a:ext cx="51206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Restricción severa de alimentos, ejercicio compulsivo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Preocupación excesiva por peso/forma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Secretismo alrededor de comida, aislamiento social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Cambios significativos de peso, fatiga, mareos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80160"/>
            <a:ext cx="5486400" cy="3200400"/>
          </a:xfrm>
          <a:prstGeom prst="roundRect">
            <a:avLst/>
          </a:prstGeom>
          <a:solidFill>
            <a:srgbClr val="FFFBEB"/>
          </a:solidFill>
          <a:ln>
            <a:solidFill>
              <a:srgbClr val="F5A62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0" y="1417320"/>
            <a:ext cx="51206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 b="1">
                <a:solidFill>
                  <a:srgbClr val="F5A623"/>
                </a:solidFill>
              </a:defRPr>
            </a:pPr>
            <a:r>
              <a:t>En el NNA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0" y="1874519"/>
            <a:ext cx="512064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Preocupación temprana por peso/forma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Restricción o rechazo de alimentos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Comentarios negativos sobre su cuerpo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Comportamiento parentificado (cuida al adulto)</a:t>
            </a:r>
          </a:p>
          <a:p>
            <a:pPr>
              <a:spcAft>
                <a:spcPts val="600"/>
              </a:spcAft>
              <a:defRPr sz="1200">
                <a:solidFill>
                  <a:srgbClr val="333333"/>
                </a:solidFill>
              </a:defRPr>
            </a:pPr>
            <a:r>
              <a:t>• Aislamiento social, bajo rendimiento académico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567" y="4754880"/>
            <a:ext cx="3657600" cy="128016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18007" y="4892040"/>
            <a:ext cx="3474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333333"/>
                </a:solidFill>
              </a:defRPr>
            </a:pPr>
            <a:r>
              <a:t>Fase 1: Evaluación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8007" y="5257800"/>
            <a:ext cx="3474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66666"/>
                </a:solidFill>
              </a:defRPr>
            </a:pPr>
            <a:r>
              <a:t>Establecer relación de confianza. Evaluación completa. Identificar fortalezas y recursos. Desarrollar plan colaborativo. (Semanas 1-2)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67047" y="4754880"/>
            <a:ext cx="3657600" cy="128016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58487" y="4892040"/>
            <a:ext cx="3474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333333"/>
                </a:solidFill>
              </a:defRPr>
            </a:pPr>
            <a:r>
              <a:t>Fase 2: Intervención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58487" y="5257800"/>
            <a:ext cx="3474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66666"/>
                </a:solidFill>
              </a:defRPr>
            </a:pPr>
            <a:r>
              <a:t>Mejorar capacidad parental. Fortalecer resiliencia del NNA. Promover cambios en dinámicas. Conectar con recursos. (Semanas 3-12)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107527" y="4754880"/>
            <a:ext cx="3657600" cy="1280160"/>
          </a:xfrm>
          <a:prstGeom prst="roundRect">
            <a:avLst/>
          </a:prstGeom>
          <a:solidFill>
            <a:srgbClr val="F8F9FA"/>
          </a:solidFill>
          <a:ln>
            <a:solidFill>
              <a:srgbClr val="E5E7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98967" y="4892040"/>
            <a:ext cx="34747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 b="1">
                <a:solidFill>
                  <a:srgbClr val="333333"/>
                </a:solidFill>
              </a:defRPr>
            </a:pPr>
            <a:r>
              <a:t>Fase 3: Consolidación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198967" y="5257800"/>
            <a:ext cx="34747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>
                <a:solidFill>
                  <a:srgbClr val="666666"/>
                </a:solidFill>
              </a:defRPr>
            </a:pPr>
            <a:r>
              <a:t>Consolidar cambios. Prevenir recaídas. Mantener mejoras. Planificar futuro. (Semana 13+)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