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29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E7E6B8-0129-47CB-989E-DADC3D5BE627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DE6743-A0AB-4045-8B74-74B53E39DA4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DE6743-A0AB-4045-8B74-74B53E39DA4C}" type="slidenum">
              <a:rPr lang="es-ES" smtClean="0"/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AF9E-44C5-4FC0-AF91-14C61ED6E071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C6DB-E9D3-4635-A58E-C689CCFE17D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AF9E-44C5-4FC0-AF91-14C61ED6E071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C6DB-E9D3-4635-A58E-C689CCFE17D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AF9E-44C5-4FC0-AF91-14C61ED6E071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C6DB-E9D3-4635-A58E-C689CCFE17D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AF9E-44C5-4FC0-AF91-14C61ED6E071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C6DB-E9D3-4635-A58E-C689CCFE17D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AF9E-44C5-4FC0-AF91-14C61ED6E071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C6DB-E9D3-4635-A58E-C689CCFE17D7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AF9E-44C5-4FC0-AF91-14C61ED6E071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C6DB-E9D3-4635-A58E-C689CCFE17D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AF9E-44C5-4FC0-AF91-14C61ED6E071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C6DB-E9D3-4635-A58E-C689CCFE17D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AF9E-44C5-4FC0-AF91-14C61ED6E071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C6DB-E9D3-4635-A58E-C689CCFE17D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AF9E-44C5-4FC0-AF91-14C61ED6E071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C6DB-E9D3-4635-A58E-C689CCFE17D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/>
              <a:t>Haga clic para modificar el estilo de texto del patrón</a:t>
            </a:r>
          </a:p>
          <a:p>
            <a:pPr lvl="1" eaLnBrk="1" latinLnBrk="0" hangingPunct="1"/>
            <a:r>
              <a:rPr lang="es-ES"/>
              <a:t>Segundo nivel</a:t>
            </a:r>
          </a:p>
          <a:p>
            <a:pPr lvl="2" eaLnBrk="1" latinLnBrk="0" hangingPunct="1"/>
            <a:r>
              <a:rPr lang="es-ES"/>
              <a:t>Tercer nivel</a:t>
            </a:r>
          </a:p>
          <a:p>
            <a:pPr lvl="3" eaLnBrk="1" latinLnBrk="0" hangingPunct="1"/>
            <a:r>
              <a:rPr lang="es-ES"/>
              <a:t>Cuarto nivel</a:t>
            </a:r>
          </a:p>
          <a:p>
            <a:pPr lvl="4" eaLnBrk="1" latinLnBrk="0" hangingPunct="1"/>
            <a:r>
              <a:rPr lang="es-ES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AF9E-44C5-4FC0-AF91-14C61ED6E071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EEC6DB-E9D3-4635-A58E-C689CCFE17D7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FAF9E-44C5-4FC0-AF91-14C61ED6E071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AEEC6DB-E9D3-4635-A58E-C689CCFE17D7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1CFAF9E-44C5-4FC0-AF91-14C61ED6E071}" type="datetimeFigureOut">
              <a:rPr lang="es-ES" smtClean="0"/>
              <a:t>18/11/2020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AEEC6DB-E9D3-4635-A58E-C689CCFE17D7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75656" y="548679"/>
            <a:ext cx="6408712" cy="720081"/>
          </a:xfrm>
          <a:solidFill>
            <a:schemeClr val="bg1">
              <a:lumMod val="75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es-ES" sz="2400" b="1" dirty="0"/>
              <a:t>RECURSOS  ALOJATIVOS PARA MENORES </a:t>
            </a:r>
            <a:r>
              <a:rPr lang="es-ES" sz="2400" b="1"/>
              <a:t>EX TUTELADOS (18/11/2020)</a:t>
            </a:r>
            <a:endParaRPr lang="es-ES" sz="2400" b="1" dirty="0"/>
          </a:p>
        </p:txBody>
      </p:sp>
      <p:sp>
        <p:nvSpPr>
          <p:cNvPr id="6" name="5 CuadroTexto"/>
          <p:cNvSpPr txBox="1"/>
          <p:nvPr/>
        </p:nvSpPr>
        <p:spPr>
          <a:xfrm>
            <a:off x="467544" y="1988840"/>
            <a:ext cx="1436612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100" i="1" dirty="0"/>
              <a:t>Puerta de entrada </a:t>
            </a:r>
          </a:p>
          <a:p>
            <a:r>
              <a:rPr lang="es-ES" sz="1100" i="1" dirty="0"/>
              <a:t>en el recurso </a:t>
            </a:r>
            <a:r>
              <a:rPr lang="es-ES" sz="1100" i="1" dirty="0" err="1"/>
              <a:t>alojativo</a:t>
            </a:r>
            <a:endParaRPr lang="es-ES" sz="1100" i="1" dirty="0"/>
          </a:p>
        </p:txBody>
      </p:sp>
      <p:sp>
        <p:nvSpPr>
          <p:cNvPr id="7" name="6 Elipse"/>
          <p:cNvSpPr/>
          <p:nvPr/>
        </p:nvSpPr>
        <p:spPr>
          <a:xfrm>
            <a:off x="251520" y="1772816"/>
            <a:ext cx="2016224" cy="100811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2987824" y="1916832"/>
            <a:ext cx="56166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es-ES" sz="1000" dirty="0"/>
              <a:t>Derivación del caso por parte de el/la  Guardadora  o Equipos. Se emite informe propuesta que es remitido a el /la técnica de la Unidad de Infancia.</a:t>
            </a:r>
          </a:p>
          <a:p>
            <a:pPr algn="just">
              <a:buFont typeface="Wingdings" pitchFamily="2" charset="2"/>
              <a:buChar char="v"/>
            </a:pPr>
            <a:r>
              <a:rPr lang="es-ES" sz="1000" dirty="0"/>
              <a:t>En el informe se recoge la información relativa a la motivación de el/la joven, experiencia laboral   o formativa, escolar así como se expone información por áreas. </a:t>
            </a:r>
          </a:p>
          <a:p>
            <a:pPr algn="just">
              <a:buFont typeface="Wingdings" pitchFamily="2" charset="2"/>
              <a:buChar char="v"/>
            </a:pPr>
            <a:r>
              <a:rPr lang="es-ES" sz="1000" dirty="0"/>
              <a:t>El/la Técnica de la Unidad realiza entrevista a  el/ la joven en las dependencias de la Unidad de Infancia, tras la recepción del informe propuesta, para conocer motivación y expectativas. </a:t>
            </a:r>
          </a:p>
          <a:p>
            <a:pPr algn="just">
              <a:buFont typeface="Wingdings" pitchFamily="2" charset="2"/>
              <a:buChar char="v"/>
            </a:pPr>
            <a:r>
              <a:rPr lang="es-ES" sz="1000" dirty="0"/>
              <a:t>La finalidad del recurso en su inserción laboral y el acceso a una vida adulta de manera autónoma. 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467545" y="3284984"/>
            <a:ext cx="15121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Franja de edad para entrar </a:t>
            </a:r>
          </a:p>
        </p:txBody>
      </p:sp>
      <p:sp>
        <p:nvSpPr>
          <p:cNvPr id="13" name="12 Elipse"/>
          <p:cNvSpPr/>
          <p:nvPr/>
        </p:nvSpPr>
        <p:spPr>
          <a:xfrm>
            <a:off x="323528" y="3068960"/>
            <a:ext cx="1872208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5" name="14 Conector recto de flecha"/>
          <p:cNvCxnSpPr/>
          <p:nvPr/>
        </p:nvCxnSpPr>
        <p:spPr>
          <a:xfrm>
            <a:off x="2411760" y="2420888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/>
          <p:nvPr/>
        </p:nvCxnSpPr>
        <p:spPr>
          <a:xfrm>
            <a:off x="2339752" y="357301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3059832" y="3356992"/>
            <a:ext cx="6181500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s-ES" sz="1050" dirty="0"/>
              <a:t>El/ la joven puede acceder al recurso </a:t>
            </a:r>
            <a:r>
              <a:rPr lang="es-ES" sz="1050" dirty="0" err="1"/>
              <a:t>alojativo</a:t>
            </a:r>
            <a:r>
              <a:rPr lang="es-ES" sz="1050" dirty="0"/>
              <a:t> entre los 18 y los 21 años . Se puede ampliar su entrada </a:t>
            </a:r>
          </a:p>
          <a:p>
            <a:r>
              <a:rPr lang="es-ES" sz="1050" dirty="0"/>
              <a:t>hasta los 23 si existe justificación de la situación de vulnerabilidad. </a:t>
            </a:r>
          </a:p>
          <a:p>
            <a:pPr>
              <a:buFont typeface="Wingdings" pitchFamily="2" charset="2"/>
              <a:buChar char="v"/>
            </a:pPr>
            <a:r>
              <a:rPr lang="es-ES" sz="1050" dirty="0"/>
              <a:t>Se adjudica la plaza en función de la disponibilidad </a:t>
            </a:r>
            <a:r>
              <a:rPr lang="es-ES" sz="1050" dirty="0" err="1"/>
              <a:t>alojativa</a:t>
            </a:r>
            <a:r>
              <a:rPr lang="es-ES" sz="1050" dirty="0"/>
              <a:t>, pero se tiene en cuenta aspectos </a:t>
            </a:r>
          </a:p>
          <a:p>
            <a:r>
              <a:rPr lang="es-ES" sz="1050" dirty="0"/>
              <a:t>como lugar de trabajo, residencia de la familia, lugar donde cursa estudios, etc. 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395536" y="4365104"/>
            <a:ext cx="2757486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/>
              <a:t>Entidades que gestionan los recursos </a:t>
            </a:r>
            <a:r>
              <a:rPr lang="es-ES" sz="1050" dirty="0" err="1"/>
              <a:t>alojativos</a:t>
            </a:r>
            <a:endParaRPr lang="es-ES" sz="1050" dirty="0"/>
          </a:p>
          <a:p>
            <a:r>
              <a:rPr lang="es-ES" sz="1050" dirty="0"/>
              <a:t>y lugar de ubicación </a:t>
            </a:r>
          </a:p>
        </p:txBody>
      </p:sp>
      <p:sp>
        <p:nvSpPr>
          <p:cNvPr id="21" name="20 Elipse"/>
          <p:cNvSpPr/>
          <p:nvPr/>
        </p:nvSpPr>
        <p:spPr>
          <a:xfrm>
            <a:off x="251520" y="4221088"/>
            <a:ext cx="3168352" cy="86409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2" name="21 Conector recto de flecha"/>
          <p:cNvCxnSpPr/>
          <p:nvPr/>
        </p:nvCxnSpPr>
        <p:spPr>
          <a:xfrm>
            <a:off x="3419872" y="4653136"/>
            <a:ext cx="36004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CuadroTexto"/>
          <p:cNvSpPr txBox="1"/>
          <p:nvPr/>
        </p:nvSpPr>
        <p:spPr>
          <a:xfrm>
            <a:off x="3923928" y="4437112"/>
            <a:ext cx="1793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b="1" dirty="0"/>
              <a:t> </a:t>
            </a:r>
            <a:r>
              <a:rPr lang="es-ES" sz="1200" b="1" dirty="0"/>
              <a:t>Fundación Don Bosco</a:t>
            </a:r>
          </a:p>
          <a:p>
            <a:r>
              <a:rPr lang="es-ES" sz="1200" b="1" dirty="0"/>
              <a:t> Asociación Nuevo futuro</a:t>
            </a:r>
          </a:p>
        </p:txBody>
      </p:sp>
      <p:cxnSp>
        <p:nvCxnSpPr>
          <p:cNvPr id="25" name="24 Conector angular"/>
          <p:cNvCxnSpPr/>
          <p:nvPr/>
        </p:nvCxnSpPr>
        <p:spPr>
          <a:xfrm>
            <a:off x="5940152" y="4509120"/>
            <a:ext cx="1274440" cy="914400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26 Conector angular"/>
          <p:cNvCxnSpPr/>
          <p:nvPr/>
        </p:nvCxnSpPr>
        <p:spPr>
          <a:xfrm>
            <a:off x="5889848" y="4797152"/>
            <a:ext cx="914400" cy="9144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29 CuadroTexto"/>
          <p:cNvSpPr txBox="1"/>
          <p:nvPr/>
        </p:nvSpPr>
        <p:spPr>
          <a:xfrm>
            <a:off x="7308304" y="5229200"/>
            <a:ext cx="159530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b="1" i="1" dirty="0"/>
              <a:t>Zona metropolitana</a:t>
            </a:r>
          </a:p>
          <a:p>
            <a:r>
              <a:rPr lang="es-ES" sz="1050" b="1" i="1" dirty="0"/>
              <a:t>Sobradillo, La Cuesta</a:t>
            </a:r>
            <a:r>
              <a:rPr lang="es-ES" sz="1050" i="1" dirty="0"/>
              <a:t>. </a:t>
            </a:r>
          </a:p>
        </p:txBody>
      </p:sp>
      <p:sp>
        <p:nvSpPr>
          <p:cNvPr id="31" name="30 CuadroTexto"/>
          <p:cNvSpPr txBox="1"/>
          <p:nvPr/>
        </p:nvSpPr>
        <p:spPr>
          <a:xfrm>
            <a:off x="6943162" y="5589240"/>
            <a:ext cx="209544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b="1" i="1" dirty="0"/>
              <a:t>Zona Sur</a:t>
            </a:r>
          </a:p>
          <a:p>
            <a:r>
              <a:rPr lang="es-ES" sz="1050" b="1" i="1" dirty="0"/>
              <a:t>Valle San Lorenzo, Buzanada</a:t>
            </a:r>
            <a:r>
              <a:rPr lang="es-ES" sz="1050" b="1" dirty="0"/>
              <a:t>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4" y="1412776"/>
            <a:ext cx="2111475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/>
              <a:t>Nº de plazas del recurso </a:t>
            </a:r>
            <a:r>
              <a:rPr lang="es-ES" sz="1050" dirty="0" err="1"/>
              <a:t>alojativo</a:t>
            </a:r>
            <a:endParaRPr lang="es-ES" sz="1050" dirty="0"/>
          </a:p>
          <a:p>
            <a:r>
              <a:rPr lang="es-ES" sz="1050" dirty="0"/>
              <a:t>Y constitución del mismo</a:t>
            </a:r>
          </a:p>
        </p:txBody>
      </p:sp>
      <p:sp>
        <p:nvSpPr>
          <p:cNvPr id="5" name="4 Elipse"/>
          <p:cNvSpPr/>
          <p:nvPr/>
        </p:nvSpPr>
        <p:spPr>
          <a:xfrm>
            <a:off x="251520" y="1268760"/>
            <a:ext cx="2592288" cy="79208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7" name="6 Conector recto de flecha"/>
          <p:cNvCxnSpPr/>
          <p:nvPr/>
        </p:nvCxnSpPr>
        <p:spPr>
          <a:xfrm>
            <a:off x="2987824" y="1628800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7 CuadroTexto"/>
          <p:cNvSpPr txBox="1"/>
          <p:nvPr/>
        </p:nvSpPr>
        <p:spPr>
          <a:xfrm>
            <a:off x="3563888" y="1340768"/>
            <a:ext cx="2704587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s-ES" sz="1050" dirty="0"/>
              <a:t> 6 plazas por recursos( 24 plazas en total)</a:t>
            </a:r>
          </a:p>
          <a:p>
            <a:pPr>
              <a:buFont typeface="Wingdings" pitchFamily="2" charset="2"/>
              <a:buChar char="v"/>
            </a:pPr>
            <a:r>
              <a:rPr lang="es-ES" sz="1050" dirty="0"/>
              <a:t>De naturaleza mixta. </a:t>
            </a:r>
          </a:p>
          <a:p>
            <a:pPr>
              <a:buFont typeface="Wingdings" pitchFamily="2" charset="2"/>
              <a:buChar char="v"/>
            </a:pPr>
            <a:r>
              <a:rPr lang="es-ES" sz="1050" dirty="0"/>
              <a:t>Comparten habitación los/las jóvenes</a:t>
            </a:r>
          </a:p>
          <a:p>
            <a:pPr>
              <a:buFont typeface="Wingdings" pitchFamily="2" charset="2"/>
              <a:buChar char="v"/>
            </a:pPr>
            <a:r>
              <a:rPr lang="es-ES" sz="1050" dirty="0"/>
              <a:t>Tres habitaciones en cada inmueble. </a:t>
            </a:r>
          </a:p>
        </p:txBody>
      </p:sp>
      <p:sp>
        <p:nvSpPr>
          <p:cNvPr id="10" name="9 CuadroTexto"/>
          <p:cNvSpPr txBox="1"/>
          <p:nvPr/>
        </p:nvSpPr>
        <p:spPr>
          <a:xfrm>
            <a:off x="251520" y="2564904"/>
            <a:ext cx="3252814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/>
              <a:t>Tiempo en el que pueden permanecer los/las joven   </a:t>
            </a:r>
          </a:p>
          <a:p>
            <a:r>
              <a:rPr lang="es-ES" sz="1050" dirty="0"/>
              <a:t>en el recurso </a:t>
            </a:r>
            <a:r>
              <a:rPr lang="es-ES" sz="1050" dirty="0" err="1"/>
              <a:t>alojativo</a:t>
            </a:r>
            <a:endParaRPr lang="es-ES" sz="1050" dirty="0"/>
          </a:p>
        </p:txBody>
      </p:sp>
      <p:sp>
        <p:nvSpPr>
          <p:cNvPr id="11" name="10 Elipse"/>
          <p:cNvSpPr/>
          <p:nvPr/>
        </p:nvSpPr>
        <p:spPr>
          <a:xfrm>
            <a:off x="107504" y="2348880"/>
            <a:ext cx="3384376" cy="86409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2" name="11 Conector recto de flecha"/>
          <p:cNvCxnSpPr/>
          <p:nvPr/>
        </p:nvCxnSpPr>
        <p:spPr>
          <a:xfrm>
            <a:off x="3563888" y="2852936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12 CuadroTexto"/>
          <p:cNvSpPr txBox="1"/>
          <p:nvPr/>
        </p:nvSpPr>
        <p:spPr>
          <a:xfrm>
            <a:off x="4194697" y="2492896"/>
            <a:ext cx="3826689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s-ES" sz="1050" dirty="0"/>
              <a:t>3 meses, prorrogables 3 más. </a:t>
            </a:r>
          </a:p>
          <a:p>
            <a:pPr>
              <a:buFont typeface="Wingdings" pitchFamily="2" charset="2"/>
              <a:buChar char="v"/>
            </a:pPr>
            <a:r>
              <a:rPr lang="es-ES" sz="1050" dirty="0"/>
              <a:t>Existe flexibilidad para que puedan permanecer más tiempo </a:t>
            </a:r>
          </a:p>
          <a:p>
            <a:r>
              <a:rPr lang="es-ES" sz="1050" dirty="0"/>
              <a:t>    Si existe una situación justificada( flexibilidad). 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323528" y="3789040"/>
            <a:ext cx="2263761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/>
              <a:t>Que servicios prestan las entidades </a:t>
            </a:r>
          </a:p>
          <a:p>
            <a:r>
              <a:rPr lang="es-ES" sz="1050" dirty="0"/>
              <a:t>que gestionan a los/ las jóvenes</a:t>
            </a:r>
          </a:p>
          <a:p>
            <a:endParaRPr lang="es-ES" dirty="0"/>
          </a:p>
        </p:txBody>
      </p:sp>
      <p:sp>
        <p:nvSpPr>
          <p:cNvPr id="15" name="14 Elipse"/>
          <p:cNvSpPr/>
          <p:nvPr/>
        </p:nvSpPr>
        <p:spPr>
          <a:xfrm>
            <a:off x="179512" y="3573016"/>
            <a:ext cx="2520280" cy="9361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16" name="15 Conector recto de flecha"/>
          <p:cNvCxnSpPr/>
          <p:nvPr/>
        </p:nvCxnSpPr>
        <p:spPr>
          <a:xfrm>
            <a:off x="2843808" y="4005064"/>
            <a:ext cx="504056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16 CuadroTexto"/>
          <p:cNvSpPr txBox="1"/>
          <p:nvPr/>
        </p:nvSpPr>
        <p:spPr>
          <a:xfrm>
            <a:off x="3491880" y="3717032"/>
            <a:ext cx="503855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s-ES" sz="1050" dirty="0"/>
              <a:t>Inserción en sus proyectos formativos-laborales, apoyo en la búsqueda de empleo</a:t>
            </a:r>
          </a:p>
          <a:p>
            <a:r>
              <a:rPr lang="es-ES" sz="1050" dirty="0"/>
              <a:t>    Derivación y vinculación a otros recursos y servicios comunitarios. </a:t>
            </a:r>
          </a:p>
        </p:txBody>
      </p:sp>
      <p:sp>
        <p:nvSpPr>
          <p:cNvPr id="18" name="17 CuadroTexto"/>
          <p:cNvSpPr txBox="1"/>
          <p:nvPr/>
        </p:nvSpPr>
        <p:spPr>
          <a:xfrm>
            <a:off x="323528" y="5013176"/>
            <a:ext cx="2771913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1050" dirty="0"/>
              <a:t>Normativa/sanción en  los recurso </a:t>
            </a:r>
            <a:r>
              <a:rPr lang="es-ES" sz="1050" dirty="0" err="1"/>
              <a:t>alojativos</a:t>
            </a:r>
            <a:endParaRPr lang="es-ES" sz="1050" dirty="0"/>
          </a:p>
        </p:txBody>
      </p:sp>
      <p:sp>
        <p:nvSpPr>
          <p:cNvPr id="19" name="18 Elipse"/>
          <p:cNvSpPr/>
          <p:nvPr/>
        </p:nvSpPr>
        <p:spPr>
          <a:xfrm>
            <a:off x="179512" y="4725144"/>
            <a:ext cx="2880320" cy="72008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cxnSp>
        <p:nvCxnSpPr>
          <p:cNvPr id="20" name="19 Conector recto de flecha"/>
          <p:cNvCxnSpPr/>
          <p:nvPr/>
        </p:nvCxnSpPr>
        <p:spPr>
          <a:xfrm>
            <a:off x="3131840" y="5085184"/>
            <a:ext cx="288032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20 CuadroTexto"/>
          <p:cNvSpPr txBox="1"/>
          <p:nvPr/>
        </p:nvSpPr>
        <p:spPr>
          <a:xfrm>
            <a:off x="3563888" y="4581129"/>
            <a:ext cx="5474576" cy="31624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s-ES" sz="1050" dirty="0"/>
              <a:t>Se  les aporta apoyo para la adecuada gestión de los recursos económico( plan de ahorro)</a:t>
            </a:r>
          </a:p>
          <a:p>
            <a:pPr>
              <a:buFont typeface="Wingdings" pitchFamily="2" charset="2"/>
              <a:buChar char="v"/>
            </a:pPr>
            <a:r>
              <a:rPr lang="es-ES" sz="1050" dirty="0"/>
              <a:t>  Apoyo económico para la cobertura de las necesidades básicas.</a:t>
            </a:r>
          </a:p>
          <a:p>
            <a:pPr>
              <a:buFont typeface="Wingdings" pitchFamily="2" charset="2"/>
              <a:buChar char="v"/>
            </a:pPr>
            <a:r>
              <a:rPr lang="es-ES" sz="1050" dirty="0"/>
              <a:t>Cumplimiento de las tareas domésticas individuales y comunitarias.</a:t>
            </a:r>
          </a:p>
          <a:p>
            <a:pPr>
              <a:buFont typeface="Wingdings" pitchFamily="2" charset="2"/>
              <a:buChar char="v"/>
            </a:pPr>
            <a:r>
              <a:rPr lang="es-ES" sz="1050" dirty="0"/>
              <a:t>Se les aporta bono de transporte para la búsqueda de empleo y ocio.</a:t>
            </a:r>
          </a:p>
          <a:p>
            <a:pPr>
              <a:buFont typeface="Wingdings" pitchFamily="2" charset="2"/>
              <a:buChar char="v"/>
            </a:pPr>
            <a:r>
              <a:rPr lang="es-ES" sz="1050" dirty="0"/>
              <a:t>Asignación de apoyo económico en los cambios de estación para la compra de ropa, etc.</a:t>
            </a:r>
          </a:p>
          <a:p>
            <a:pPr>
              <a:buFont typeface="Wingdings" pitchFamily="2" charset="2"/>
              <a:buChar char="v"/>
            </a:pPr>
            <a:r>
              <a:rPr lang="es-ES" sz="1050" dirty="0"/>
              <a:t>Establecimiento de horarios de entrada y salida que establece el recurso que gestiona. </a:t>
            </a:r>
          </a:p>
          <a:p>
            <a:pPr>
              <a:buFont typeface="Wingdings" pitchFamily="2" charset="2"/>
              <a:buChar char="v"/>
            </a:pPr>
            <a:r>
              <a:rPr lang="es-ES" sz="1050" dirty="0"/>
              <a:t>No se permite la entrada al recurso a personas ajenas al mismo. </a:t>
            </a:r>
          </a:p>
          <a:p>
            <a:pPr>
              <a:buFont typeface="Wingdings" pitchFamily="2" charset="2"/>
              <a:buChar char="v"/>
            </a:pPr>
            <a:r>
              <a:rPr lang="es-ES" sz="1050" dirty="0"/>
              <a:t>Se permite la pernocta fuera del recurso </a:t>
            </a:r>
            <a:r>
              <a:rPr lang="es-ES" sz="1050" dirty="0" err="1"/>
              <a:t>alojativo</a:t>
            </a:r>
            <a:r>
              <a:rPr lang="es-ES" sz="1050" dirty="0"/>
              <a:t> cuando existe justificación. </a:t>
            </a:r>
          </a:p>
          <a:p>
            <a:pPr>
              <a:buFont typeface="Wingdings" pitchFamily="2" charset="2"/>
              <a:buChar char="v"/>
            </a:pPr>
            <a:r>
              <a:rPr lang="es-ES" sz="1050" dirty="0"/>
              <a:t>Prohibición de consumo de sustancias tóxicas en el piso, etc. </a:t>
            </a:r>
          </a:p>
          <a:p>
            <a:pPr>
              <a:buFont typeface="Wingdings" pitchFamily="2" charset="2"/>
              <a:buChar char="v"/>
            </a:pPr>
            <a:r>
              <a:rPr lang="es-ES" sz="1050" dirty="0"/>
              <a:t>La primera sanción grave supone la expulsión de 3 días. La segunda la expulsión de 7 días, una tercera sanción puede suponer la expulsión del recurso </a:t>
            </a:r>
            <a:r>
              <a:rPr lang="es-ES" sz="1050" dirty="0" err="1"/>
              <a:t>alojativo</a:t>
            </a:r>
            <a:r>
              <a:rPr lang="es-ES" sz="1050" dirty="0"/>
              <a:t>. Dichas sanciones están sujetas a la normativa de la entidad gestora. </a:t>
            </a:r>
          </a:p>
          <a:p>
            <a:endParaRPr lang="es-ES" sz="1050" dirty="0"/>
          </a:p>
          <a:p>
            <a:pPr>
              <a:buFont typeface="Wingdings" pitchFamily="2" charset="2"/>
              <a:buChar char="v"/>
            </a:pPr>
            <a:endParaRPr lang="es-ES" sz="1050" dirty="0"/>
          </a:p>
          <a:p>
            <a:pPr>
              <a:buFont typeface="Wingdings" pitchFamily="2" charset="2"/>
              <a:buChar char="v"/>
            </a:pPr>
            <a:endParaRPr lang="es-ES" sz="1050" dirty="0"/>
          </a:p>
          <a:p>
            <a:pPr>
              <a:buFont typeface="Wingdings" pitchFamily="2" charset="2"/>
              <a:buChar char="v"/>
            </a:pPr>
            <a:endParaRPr lang="es-ES" sz="1050" dirty="0"/>
          </a:p>
          <a:p>
            <a:pPr>
              <a:buFont typeface="Wingdings" pitchFamily="2" charset="2"/>
              <a:buChar char="v"/>
            </a:pPr>
            <a:endParaRPr lang="es-ES" sz="1050" dirty="0"/>
          </a:p>
          <a:p>
            <a:pPr>
              <a:buFont typeface="Wingdings" pitchFamily="2" charset="2"/>
              <a:buChar char="v"/>
            </a:pPr>
            <a:endParaRPr lang="es-ES" sz="1050" dirty="0"/>
          </a:p>
          <a:p>
            <a:r>
              <a:rPr lang="es-ES" sz="1050" dirty="0"/>
              <a:t>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71</TotalTime>
  <Words>519</Words>
  <Application>Microsoft Office PowerPoint</Application>
  <PresentationFormat>Presentación en pantalla (4:3)</PresentationFormat>
  <Paragraphs>64</Paragraphs>
  <Slides>2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Calibri</vt:lpstr>
      <vt:lpstr>Constantia</vt:lpstr>
      <vt:lpstr>Wingdings</vt:lpstr>
      <vt:lpstr>Wingdings 2</vt:lpstr>
      <vt:lpstr>Flujo</vt:lpstr>
      <vt:lpstr>RECURSOS  ALOJATIVOS PARA MENORES EX TUTELADOS (18/11/2020)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RECURSOS  ALOJATIVOS PARA MENORES EX TUTELADOS</dc:title>
  <dc:creator>ausencias</dc:creator>
  <cp:lastModifiedBy>Jesús Eloy Gaspar Pérez</cp:lastModifiedBy>
  <cp:revision>11</cp:revision>
  <dcterms:created xsi:type="dcterms:W3CDTF">2020-11-18T09:19:45Z</dcterms:created>
  <dcterms:modified xsi:type="dcterms:W3CDTF">2020-11-18T10:57:04Z</dcterms:modified>
</cp:coreProperties>
</file>