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embedTrueTypeFonts="1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9144000" cy="5143500" type="screen4x3"/>
  <p:notesSz cx="6858000" cy="9144000"/>
  <p:embeddedFontLst>
    <p:embeddedFont>
      <p:font typeface="Roboto" pitchFamily="2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font" Target="fonts/font1.fntdata"/><Relationship Id="rId16" Type="http://schemas.openxmlformats.org/officeDocument/2006/relationships/font" Target="fonts/font2.fntdata"/><Relationship Id="rId17" Type="http://schemas.openxmlformats.org/officeDocument/2006/relationships/font" Target="fonts/font3.fntdata"/><Relationship Id="rId18" Type="http://schemas.openxmlformats.org/officeDocument/2006/relationships/font" Target="fonts/font4.fntdata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272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2476500" y="180975"/>
            <a:ext cx="4200525" cy="47815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0524" y="409575"/>
            <a:ext cx="2120503" cy="22860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 anchor="t">
            <a:noAutofit/>
          </a:bodyPr>
          <a:lstStyle/>
          <a:p>
            <a:pPr algn="l"/>
            <a:r>
              <a:rPr sz="1500" b="0">
                <a:solidFill>
                  <a:srgbClr val="FFFFFF"/>
                </a:solidFill>
                <a:latin typeface="Roboto"/>
              </a:rPr>
              <a:t>Formación Especializada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71475" y="866775"/>
            <a:ext cx="8401050" cy="9525"/>
          </a:xfrm>
          <a:custGeom>
            <a:avLst/>
            <a:gdLst/>
            <a:ahLst/>
            <a:cxnLst/>
            <a:rect l="0" t="0" r="0" b="0"/>
            <a:pathLst>
              <a:path w="8401050" h="9525">
                <a:moveTo>
                  <a:pt x="0" y="0"/>
                </a:moveTo>
                <a:lnTo>
                  <a:pt x="8401050" y="0"/>
                </a:lnTo>
              </a:path>
            </a:pathLst>
          </a:custGeom>
          <a:noFill/>
          <a:ln w="14287">
            <a:solidFill>
              <a:srgbClr val="FFFFFF"/>
            </a:solidFill>
          </a:ln>
        </p:spPr>
        <p:txBody>
          <a:bodyPr rtlCol="0" anchor="ctr"/>
          <a:lstStyle/>
          <a:p>
            <a:pPr algn="ctr"/>
          </a:p>
        </p:txBody>
      </p:sp>
      <p:grpSp>
        <p:nvGrpSpPr>
          <p:cNvPr id="7" name="Group 6"/>
          <p:cNvGrpSpPr/>
          <p:nvPr/>
        </p:nvGrpSpPr>
        <p:grpSpPr>
          <a:xfrm>
            <a:off x="1305820" y="1562100"/>
            <a:ext cx="6532368" cy="1142999"/>
            <a:chOff x="1305820" y="1562100"/>
            <a:chExt cx="6532368" cy="1142999"/>
          </a:xfrm>
        </p:grpSpPr>
        <p:sp>
          <p:nvSpPr>
            <p:cNvPr id="5" name="TextBox 4"/>
            <p:cNvSpPr txBox="1"/>
            <p:nvPr/>
          </p:nvSpPr>
          <p:spPr>
            <a:xfrm>
              <a:off x="1305820" y="1562100"/>
              <a:ext cx="6532368" cy="571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4500" b="1">
                  <a:solidFill>
                    <a:srgbClr val="FFFFFF"/>
                  </a:solidFill>
                  <a:latin typeface="Roboto"/>
                </a:rPr>
                <a:t>Modelos de Parentalidad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305820" y="2133600"/>
              <a:ext cx="6532368" cy="57149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4500" b="1">
                  <a:solidFill>
                    <a:srgbClr val="FFFFFF"/>
                  </a:solidFill>
                  <a:latin typeface="Roboto"/>
                </a:rPr>
                <a:t>Positiva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898162" y="2895600"/>
            <a:ext cx="3347675" cy="685800"/>
            <a:chOff x="2898162" y="2895600"/>
            <a:chExt cx="3347675" cy="685800"/>
          </a:xfrm>
        </p:grpSpPr>
        <p:sp>
          <p:nvSpPr>
            <p:cNvPr id="8" name="TextBox 7"/>
            <p:cNvSpPr txBox="1"/>
            <p:nvPr/>
          </p:nvSpPr>
          <p:spPr>
            <a:xfrm>
              <a:off x="2898162" y="2895600"/>
              <a:ext cx="3347675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500" b="0">
                  <a:solidFill>
                    <a:srgbClr val="FFFFFF"/>
                  </a:solidFill>
                  <a:latin typeface="Roboto"/>
                </a:rPr>
                <a:t>Marco teórico y práctico para la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898162" y="3124200"/>
              <a:ext cx="3347675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500" b="0">
                  <a:solidFill>
                    <a:srgbClr val="FFFFFF"/>
                  </a:solidFill>
                  <a:latin typeface="Roboto"/>
                </a:rPr>
                <a:t>intervención en servicios de protección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898162" y="3352800"/>
              <a:ext cx="3347675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500" b="0">
                  <a:solidFill>
                    <a:srgbClr val="FFFFFF"/>
                  </a:solidFill>
                  <a:latin typeface="Roboto"/>
                </a:rPr>
                <a:t>de NNA</a:t>
              </a:r>
            </a:p>
          </p:txBody>
        </p:sp>
      </p:grpSp>
      <p:sp>
        <p:nvSpPr>
          <p:cNvPr id="12" name="Rounded Rectangle 11"/>
          <p:cNvSpPr/>
          <p:nvPr/>
        </p:nvSpPr>
        <p:spPr>
          <a:xfrm>
            <a:off x="371475" y="4276725"/>
            <a:ext cx="8401050" cy="9525"/>
          </a:xfrm>
          <a:custGeom>
            <a:avLst/>
            <a:gdLst/>
            <a:ahLst/>
            <a:cxnLst/>
            <a:rect l="0" t="0" r="0" b="0"/>
            <a:pathLst>
              <a:path w="8401050" h="9525">
                <a:moveTo>
                  <a:pt x="0" y="0"/>
                </a:moveTo>
                <a:lnTo>
                  <a:pt x="8401050" y="0"/>
                </a:lnTo>
              </a:path>
            </a:pathLst>
          </a:custGeom>
          <a:noFill/>
          <a:ln w="14287">
            <a:solidFill>
              <a:srgbClr val="FFFFFF"/>
            </a:solidFill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62725" y="4505325"/>
            <a:ext cx="4090749" cy="22860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 anchor="t">
            <a:noAutofit/>
          </a:bodyPr>
          <a:lstStyle/>
          <a:p>
            <a:pPr algn="r"/>
            <a:r>
              <a:rPr sz="1500" b="0">
                <a:solidFill>
                  <a:srgbClr val="FFFFFF"/>
                </a:solidFill>
                <a:latin typeface="Roboto"/>
              </a:rPr>
              <a:t>Servicios de Protección de NNA · Tenerife ·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272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53" y="233362"/>
            <a:ext cx="4467225" cy="3133725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5051703" y="1614487"/>
            <a:ext cx="3898344" cy="1200149"/>
            <a:chOff x="4857750" y="1381125"/>
            <a:chExt cx="3898344" cy="1200149"/>
          </a:xfrm>
        </p:grpSpPr>
        <p:sp>
          <p:nvSpPr>
            <p:cNvPr id="3" name="TextBox 2"/>
            <p:cNvSpPr txBox="1"/>
            <p:nvPr/>
          </p:nvSpPr>
          <p:spPr>
            <a:xfrm>
              <a:off x="4857750" y="1381125"/>
              <a:ext cx="3898344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FFFFFF"/>
                  </a:solidFill>
                  <a:latin typeface="Roboto"/>
                </a:rPr>
                <a:t>El Modelo de Barudy: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4857750" y="1781175"/>
              <a:ext cx="3898344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FFFFFF"/>
                  </a:solidFill>
                  <a:latin typeface="Roboto"/>
                </a:rPr>
                <a:t>Capacidades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857750" y="2181225"/>
              <a:ext cx="3898344" cy="40004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FFFFFF"/>
                  </a:solidFill>
                  <a:latin typeface="Roboto"/>
                </a:rPr>
                <a:t>Fundamentales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051702" y="2909887"/>
            <a:ext cx="3452936" cy="457200"/>
            <a:chOff x="4857749" y="2676525"/>
            <a:chExt cx="3452936" cy="457200"/>
          </a:xfrm>
        </p:grpSpPr>
        <p:sp>
          <p:nvSpPr>
            <p:cNvPr id="7" name="TextBox 6"/>
            <p:cNvSpPr txBox="1"/>
            <p:nvPr/>
          </p:nvSpPr>
          <p:spPr>
            <a:xfrm>
              <a:off x="4857749" y="2676525"/>
              <a:ext cx="3452936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FFFF"/>
                  </a:solidFill>
                  <a:latin typeface="Roboto"/>
                </a:rPr>
                <a:t>Análisis de las competencias parentales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857749" y="2905125"/>
              <a:ext cx="3452936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FFFF"/>
                  </a:solidFill>
                  <a:latin typeface="Roboto"/>
                </a:rPr>
                <a:t>básicas y la parentalidad bientratante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584478" y="3833812"/>
            <a:ext cx="1991801" cy="22860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 anchor="t">
            <a:noAutofit/>
          </a:bodyPr>
          <a:lstStyle/>
          <a:p>
            <a:pPr algn="l"/>
            <a:r>
              <a:rPr sz="1500" b="0">
                <a:solidFill>
                  <a:srgbClr val="FFE60A"/>
                </a:solidFill>
                <a:latin typeface="Roboto"/>
              </a:rPr>
              <a:t>Capacidad de apegarse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41978" y="3833812"/>
            <a:ext cx="945356" cy="22860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 anchor="t">
            <a:noAutofit/>
          </a:bodyPr>
          <a:lstStyle/>
          <a:p>
            <a:pPr algn="l"/>
            <a:r>
              <a:rPr sz="1500" b="0">
                <a:solidFill>
                  <a:srgbClr val="FFE60A"/>
                </a:solidFill>
                <a:latin typeface="Roboto"/>
              </a:rPr>
              <a:t>La empatía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99478" y="3833812"/>
            <a:ext cx="1657235" cy="22860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 anchor="t">
            <a:noAutofit/>
          </a:bodyPr>
          <a:lstStyle/>
          <a:p>
            <a:pPr algn="l"/>
            <a:r>
              <a:rPr sz="1500" b="0">
                <a:solidFill>
                  <a:srgbClr val="FFE60A"/>
                </a:solidFill>
                <a:latin typeface="Roboto"/>
              </a:rPr>
              <a:t>Modelos de crianza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584478" y="4148137"/>
            <a:ext cx="2622232" cy="762000"/>
            <a:chOff x="390525" y="3914775"/>
            <a:chExt cx="2622232" cy="762000"/>
          </a:xfrm>
        </p:grpSpPr>
        <p:sp>
          <p:nvSpPr>
            <p:cNvPr id="13" name="TextBox 12"/>
            <p:cNvSpPr txBox="1"/>
            <p:nvPr/>
          </p:nvSpPr>
          <p:spPr>
            <a:xfrm>
              <a:off x="390525" y="3914775"/>
              <a:ext cx="2622232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Emociones y comportamientos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90525" y="4105275"/>
              <a:ext cx="2622232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dirigidos a responder a las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90525" y="4295775"/>
              <a:ext cx="2622232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necesidades de los hijos, mediado por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90525" y="4486275"/>
              <a:ext cx="2622232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la historia de vida y estilo de apego.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441978" y="4148137"/>
            <a:ext cx="2625804" cy="762000"/>
            <a:chOff x="3248025" y="3914775"/>
            <a:chExt cx="2625804" cy="762000"/>
          </a:xfrm>
        </p:grpSpPr>
        <p:sp>
          <p:nvSpPr>
            <p:cNvPr id="18" name="TextBox 17"/>
            <p:cNvSpPr txBox="1"/>
            <p:nvPr/>
          </p:nvSpPr>
          <p:spPr>
            <a:xfrm>
              <a:off x="3248025" y="3914775"/>
              <a:ext cx="2625804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Capacidad de sintonizar con el mundo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248025" y="4105275"/>
              <a:ext cx="2625804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interno del niño y responder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248025" y="4295775"/>
              <a:ext cx="2625804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efectivamente con una aceptación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248025" y="4486275"/>
              <a:ext cx="2625804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incondicional.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299478" y="4148137"/>
            <a:ext cx="2413158" cy="762000"/>
            <a:chOff x="6105525" y="3914775"/>
            <a:chExt cx="2413158" cy="762000"/>
          </a:xfrm>
        </p:grpSpPr>
        <p:sp>
          <p:nvSpPr>
            <p:cNvPr id="23" name="TextBox 22"/>
            <p:cNvSpPr txBox="1"/>
            <p:nvPr/>
          </p:nvSpPr>
          <p:spPr>
            <a:xfrm>
              <a:off x="6105525" y="3914775"/>
              <a:ext cx="2413158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Formas de percibir y proteger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105525" y="4105275"/>
              <a:ext cx="2413158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aprendidas en la infancia que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105525" y="4295775"/>
              <a:ext cx="2413158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determinan cómo se satisfacen las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105525" y="4486275"/>
              <a:ext cx="2413158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necesidades de los hijos.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272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66848" y="1947548"/>
            <a:ext cx="1172239" cy="1172239"/>
          </a:xfrm>
          <a:custGeom>
            <a:avLst/>
            <a:gdLst/>
            <a:ahLst/>
            <a:cxnLst/>
            <a:rect l="0" t="0" r="0" b="0"/>
            <a:pathLst>
              <a:path w="1172239" h="1172239">
                <a:moveTo>
                  <a:pt x="0" y="0"/>
                </a:moveTo>
                <a:lnTo>
                  <a:pt x="1172239" y="0"/>
                </a:lnTo>
                <a:lnTo>
                  <a:pt x="1172239" y="773352"/>
                </a:lnTo>
                <a:lnTo>
                  <a:pt x="0" y="773352"/>
                </a:lnTo>
                <a:lnTo>
                  <a:pt x="0" y="0"/>
                </a:lnTo>
                <a:close/>
                <a:moveTo>
                  <a:pt x="586119" y="781492"/>
                </a:moveTo>
                <a:lnTo>
                  <a:pt x="586119" y="1172239"/>
                </a:lnTo>
              </a:path>
            </a:pathLst>
          </a:custGeom>
          <a:noFill/>
          <a:ln w="12208">
            <a:solidFill>
              <a:srgbClr val="4F92FF"/>
            </a:solidFill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66848" y="1361420"/>
            <a:ext cx="1172239" cy="586119"/>
          </a:xfrm>
          <a:custGeom>
            <a:avLst/>
            <a:gdLst/>
            <a:ahLst/>
            <a:cxnLst/>
            <a:rect l="0" t="0" r="0" b="0"/>
            <a:pathLst>
              <a:path w="1172239" h="586119">
                <a:moveTo>
                  <a:pt x="0" y="0"/>
                </a:moveTo>
                <a:lnTo>
                  <a:pt x="1172239" y="0"/>
                </a:lnTo>
                <a:moveTo>
                  <a:pt x="1172239" y="586119"/>
                </a:moveTo>
                <a:lnTo>
                  <a:pt x="0" y="586119"/>
                </a:lnTo>
                <a:moveTo>
                  <a:pt x="0" y="0"/>
                </a:moveTo>
                <a:lnTo>
                  <a:pt x="0" y="586119"/>
                </a:lnTo>
                <a:moveTo>
                  <a:pt x="1172239" y="0"/>
                </a:moveTo>
                <a:lnTo>
                  <a:pt x="1172239" y="586119"/>
                </a:lnTo>
              </a:path>
            </a:pathLst>
          </a:custGeom>
          <a:noFill/>
          <a:ln w="12208">
            <a:solidFill>
              <a:srgbClr val="4F92FF"/>
            </a:solidFill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1934460" y="1947548"/>
            <a:ext cx="1172239" cy="1172239"/>
          </a:xfrm>
          <a:custGeom>
            <a:avLst/>
            <a:gdLst/>
            <a:ahLst/>
            <a:cxnLst/>
            <a:rect l="0" t="0" r="0" b="0"/>
            <a:pathLst>
              <a:path w="1172239" h="1172239">
                <a:moveTo>
                  <a:pt x="0" y="0"/>
                </a:moveTo>
                <a:lnTo>
                  <a:pt x="1172239" y="0"/>
                </a:lnTo>
                <a:lnTo>
                  <a:pt x="1172239" y="773352"/>
                </a:lnTo>
                <a:lnTo>
                  <a:pt x="0" y="773352"/>
                </a:lnTo>
                <a:lnTo>
                  <a:pt x="0" y="0"/>
                </a:lnTo>
                <a:close/>
                <a:moveTo>
                  <a:pt x="586119" y="781492"/>
                </a:moveTo>
                <a:lnTo>
                  <a:pt x="586119" y="1172239"/>
                </a:lnTo>
              </a:path>
            </a:pathLst>
          </a:custGeom>
          <a:noFill/>
          <a:ln w="12208">
            <a:solidFill>
              <a:srgbClr val="44E095"/>
            </a:solidFill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1934460" y="1556801"/>
            <a:ext cx="1172239" cy="390746"/>
          </a:xfrm>
          <a:custGeom>
            <a:avLst/>
            <a:gdLst/>
            <a:ahLst/>
            <a:cxnLst/>
            <a:rect l="0" t="0" r="0" b="0"/>
            <a:pathLst>
              <a:path w="1172239" h="390746">
                <a:moveTo>
                  <a:pt x="0" y="0"/>
                </a:moveTo>
                <a:lnTo>
                  <a:pt x="1172239" y="0"/>
                </a:lnTo>
                <a:moveTo>
                  <a:pt x="1172239" y="390746"/>
                </a:moveTo>
                <a:lnTo>
                  <a:pt x="0" y="390746"/>
                </a:lnTo>
                <a:moveTo>
                  <a:pt x="0" y="0"/>
                </a:moveTo>
                <a:lnTo>
                  <a:pt x="0" y="390746"/>
                </a:lnTo>
                <a:moveTo>
                  <a:pt x="1172239" y="0"/>
                </a:moveTo>
                <a:lnTo>
                  <a:pt x="1172239" y="390746"/>
                </a:lnTo>
              </a:path>
            </a:pathLst>
          </a:custGeom>
          <a:noFill/>
          <a:ln w="12208">
            <a:solidFill>
              <a:srgbClr val="44E095"/>
            </a:solidFill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3302073" y="1947548"/>
            <a:ext cx="1172239" cy="1172239"/>
          </a:xfrm>
          <a:custGeom>
            <a:avLst/>
            <a:gdLst/>
            <a:ahLst/>
            <a:cxnLst/>
            <a:rect l="0" t="0" r="0" b="0"/>
            <a:pathLst>
              <a:path w="1172239" h="1172239">
                <a:moveTo>
                  <a:pt x="0" y="0"/>
                </a:moveTo>
                <a:lnTo>
                  <a:pt x="1172239" y="0"/>
                </a:lnTo>
                <a:lnTo>
                  <a:pt x="1172239" y="773352"/>
                </a:lnTo>
                <a:lnTo>
                  <a:pt x="0" y="773352"/>
                </a:lnTo>
                <a:lnTo>
                  <a:pt x="0" y="0"/>
                </a:lnTo>
                <a:close/>
                <a:moveTo>
                  <a:pt x="586119" y="781492"/>
                </a:moveTo>
                <a:lnTo>
                  <a:pt x="586119" y="1172239"/>
                </a:lnTo>
              </a:path>
            </a:pathLst>
          </a:custGeom>
          <a:noFill/>
          <a:ln w="12208">
            <a:solidFill>
              <a:srgbClr val="FFE60A"/>
            </a:solidFill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302073" y="1361420"/>
            <a:ext cx="1172239" cy="586128"/>
          </a:xfrm>
          <a:custGeom>
            <a:avLst/>
            <a:gdLst/>
            <a:ahLst/>
            <a:cxnLst/>
            <a:rect l="0" t="0" r="0" b="0"/>
            <a:pathLst>
              <a:path w="1172239" h="586128">
                <a:moveTo>
                  <a:pt x="0" y="0"/>
                </a:moveTo>
                <a:lnTo>
                  <a:pt x="1172239" y="0"/>
                </a:lnTo>
                <a:moveTo>
                  <a:pt x="1172239" y="586128"/>
                </a:moveTo>
                <a:lnTo>
                  <a:pt x="0" y="586128"/>
                </a:lnTo>
                <a:moveTo>
                  <a:pt x="0" y="0"/>
                </a:moveTo>
                <a:lnTo>
                  <a:pt x="0" y="586128"/>
                </a:lnTo>
                <a:moveTo>
                  <a:pt x="1172239" y="0"/>
                </a:moveTo>
                <a:lnTo>
                  <a:pt x="1172239" y="586128"/>
                </a:lnTo>
              </a:path>
            </a:pathLst>
          </a:custGeom>
          <a:noFill/>
          <a:ln w="12208">
            <a:solidFill>
              <a:srgbClr val="FFE60A"/>
            </a:solidFill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4669686" y="1947548"/>
            <a:ext cx="1172239" cy="1172239"/>
          </a:xfrm>
          <a:custGeom>
            <a:avLst/>
            <a:gdLst/>
            <a:ahLst/>
            <a:cxnLst/>
            <a:rect l="0" t="0" r="0" b="0"/>
            <a:pathLst>
              <a:path w="1172239" h="1172239">
                <a:moveTo>
                  <a:pt x="0" y="0"/>
                </a:moveTo>
                <a:lnTo>
                  <a:pt x="1172239" y="0"/>
                </a:lnTo>
                <a:lnTo>
                  <a:pt x="1172239" y="773352"/>
                </a:lnTo>
                <a:lnTo>
                  <a:pt x="0" y="773352"/>
                </a:lnTo>
                <a:lnTo>
                  <a:pt x="0" y="0"/>
                </a:lnTo>
                <a:close/>
                <a:moveTo>
                  <a:pt x="586119" y="781492"/>
                </a:moveTo>
                <a:lnTo>
                  <a:pt x="586119" y="1172239"/>
                </a:lnTo>
              </a:path>
            </a:pathLst>
          </a:custGeom>
          <a:noFill/>
          <a:ln w="12208">
            <a:solidFill>
              <a:srgbClr val="F99539"/>
            </a:solidFill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4669686" y="1556801"/>
            <a:ext cx="1172239" cy="390746"/>
          </a:xfrm>
          <a:custGeom>
            <a:avLst/>
            <a:gdLst/>
            <a:ahLst/>
            <a:cxnLst/>
            <a:rect l="0" t="0" r="0" b="0"/>
            <a:pathLst>
              <a:path w="1172239" h="390746">
                <a:moveTo>
                  <a:pt x="0" y="0"/>
                </a:moveTo>
                <a:lnTo>
                  <a:pt x="1172239" y="0"/>
                </a:lnTo>
                <a:moveTo>
                  <a:pt x="1172239" y="390746"/>
                </a:moveTo>
                <a:lnTo>
                  <a:pt x="0" y="390746"/>
                </a:lnTo>
                <a:moveTo>
                  <a:pt x="0" y="0"/>
                </a:moveTo>
                <a:lnTo>
                  <a:pt x="0" y="390746"/>
                </a:lnTo>
                <a:moveTo>
                  <a:pt x="1172239" y="0"/>
                </a:moveTo>
                <a:lnTo>
                  <a:pt x="1172239" y="390746"/>
                </a:lnTo>
              </a:path>
            </a:pathLst>
          </a:custGeom>
          <a:noFill/>
          <a:ln w="12208">
            <a:solidFill>
              <a:srgbClr val="F99539"/>
            </a:solidFill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6037299" y="1947548"/>
            <a:ext cx="1172239" cy="1172239"/>
          </a:xfrm>
          <a:custGeom>
            <a:avLst/>
            <a:gdLst/>
            <a:ahLst/>
            <a:cxnLst/>
            <a:rect l="0" t="0" r="0" b="0"/>
            <a:pathLst>
              <a:path w="1172239" h="1172239">
                <a:moveTo>
                  <a:pt x="0" y="0"/>
                </a:moveTo>
                <a:lnTo>
                  <a:pt x="1172239" y="0"/>
                </a:lnTo>
                <a:lnTo>
                  <a:pt x="1172239" y="773352"/>
                </a:lnTo>
                <a:lnTo>
                  <a:pt x="0" y="773352"/>
                </a:lnTo>
                <a:lnTo>
                  <a:pt x="0" y="0"/>
                </a:lnTo>
                <a:close/>
                <a:moveTo>
                  <a:pt x="586119" y="781492"/>
                </a:moveTo>
                <a:lnTo>
                  <a:pt x="586119" y="1172239"/>
                </a:lnTo>
              </a:path>
            </a:pathLst>
          </a:custGeom>
          <a:noFill/>
          <a:ln w="12208">
            <a:solidFill>
              <a:srgbClr val="FD6A65"/>
            </a:solidFill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037299" y="1556801"/>
            <a:ext cx="1172239" cy="390746"/>
          </a:xfrm>
          <a:custGeom>
            <a:avLst/>
            <a:gdLst/>
            <a:ahLst/>
            <a:cxnLst/>
            <a:rect l="0" t="0" r="0" b="0"/>
            <a:pathLst>
              <a:path w="1172239" h="390746">
                <a:moveTo>
                  <a:pt x="0" y="0"/>
                </a:moveTo>
                <a:lnTo>
                  <a:pt x="1172239" y="0"/>
                </a:lnTo>
                <a:moveTo>
                  <a:pt x="1172239" y="390746"/>
                </a:moveTo>
                <a:lnTo>
                  <a:pt x="0" y="390746"/>
                </a:lnTo>
                <a:moveTo>
                  <a:pt x="0" y="0"/>
                </a:moveTo>
                <a:lnTo>
                  <a:pt x="0" y="390746"/>
                </a:lnTo>
                <a:moveTo>
                  <a:pt x="1172239" y="0"/>
                </a:moveTo>
                <a:lnTo>
                  <a:pt x="1172239" y="390746"/>
                </a:lnTo>
              </a:path>
            </a:pathLst>
          </a:custGeom>
          <a:noFill/>
          <a:ln w="12208">
            <a:solidFill>
              <a:srgbClr val="FD6A65"/>
            </a:solidFill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7404913" y="1947548"/>
            <a:ext cx="1172239" cy="1172239"/>
          </a:xfrm>
          <a:custGeom>
            <a:avLst/>
            <a:gdLst/>
            <a:ahLst/>
            <a:cxnLst/>
            <a:rect l="0" t="0" r="0" b="0"/>
            <a:pathLst>
              <a:path w="1172239" h="1172239">
                <a:moveTo>
                  <a:pt x="0" y="0"/>
                </a:moveTo>
                <a:lnTo>
                  <a:pt x="1172239" y="0"/>
                </a:lnTo>
                <a:lnTo>
                  <a:pt x="1172239" y="773352"/>
                </a:lnTo>
                <a:lnTo>
                  <a:pt x="0" y="773352"/>
                </a:lnTo>
                <a:lnTo>
                  <a:pt x="0" y="0"/>
                </a:lnTo>
                <a:close/>
                <a:moveTo>
                  <a:pt x="586119" y="781492"/>
                </a:moveTo>
                <a:lnTo>
                  <a:pt x="586119" y="1172239"/>
                </a:lnTo>
              </a:path>
            </a:pathLst>
          </a:custGeom>
          <a:noFill/>
          <a:ln w="12208">
            <a:solidFill>
              <a:srgbClr val="CD6AFB"/>
            </a:solidFill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7404912" y="1556801"/>
            <a:ext cx="1172239" cy="390746"/>
          </a:xfrm>
          <a:custGeom>
            <a:avLst/>
            <a:gdLst/>
            <a:ahLst/>
            <a:cxnLst/>
            <a:rect l="0" t="0" r="0" b="0"/>
            <a:pathLst>
              <a:path w="1172239" h="390746">
                <a:moveTo>
                  <a:pt x="0" y="0"/>
                </a:moveTo>
                <a:lnTo>
                  <a:pt x="1172239" y="0"/>
                </a:lnTo>
                <a:moveTo>
                  <a:pt x="1172239" y="390746"/>
                </a:moveTo>
                <a:lnTo>
                  <a:pt x="0" y="390746"/>
                </a:lnTo>
                <a:moveTo>
                  <a:pt x="0" y="0"/>
                </a:moveTo>
                <a:lnTo>
                  <a:pt x="0" y="390746"/>
                </a:lnTo>
                <a:moveTo>
                  <a:pt x="1172239" y="0"/>
                </a:moveTo>
                <a:lnTo>
                  <a:pt x="1172239" y="390746"/>
                </a:lnTo>
              </a:path>
            </a:pathLst>
          </a:custGeom>
          <a:noFill/>
          <a:ln w="12208">
            <a:solidFill>
              <a:srgbClr val="CD6AFB"/>
            </a:solidFill>
          </a:ln>
        </p:spPr>
        <p:txBody>
          <a:bodyPr rtlCol="0" anchor="ctr"/>
          <a:lstStyle/>
          <a:p>
            <a:pPr algn="ctr"/>
          </a:p>
        </p:txBody>
      </p:sp>
      <p:grpSp>
        <p:nvGrpSpPr>
          <p:cNvPr id="16" name="Group 15"/>
          <p:cNvGrpSpPr/>
          <p:nvPr/>
        </p:nvGrpSpPr>
        <p:grpSpPr>
          <a:xfrm>
            <a:off x="3418810" y="1459107"/>
            <a:ext cx="741997" cy="390752"/>
            <a:chOff x="3418810" y="1321173"/>
            <a:chExt cx="741997" cy="390752"/>
          </a:xfrm>
        </p:grpSpPr>
        <p:sp>
          <p:nvSpPr>
            <p:cNvPr id="14" name="TextBox 13"/>
            <p:cNvSpPr txBox="1"/>
            <p:nvPr/>
          </p:nvSpPr>
          <p:spPr>
            <a:xfrm>
              <a:off x="3418810" y="1321173"/>
              <a:ext cx="741997" cy="19535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200" b="0">
                  <a:solidFill>
                    <a:srgbClr val="FFE60A"/>
                  </a:solidFill>
                  <a:latin typeface="Roboto"/>
                </a:rPr>
                <a:t>Accesibili-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418810" y="1516530"/>
              <a:ext cx="741997" cy="19539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200" b="0">
                  <a:solidFill>
                    <a:srgbClr val="FFE60A"/>
                  </a:solidFill>
                  <a:latin typeface="Roboto"/>
                </a:rPr>
                <a:t>dad</a:t>
              </a: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2051195" y="1654486"/>
            <a:ext cx="800938" cy="195376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 anchor="t">
            <a:noAutofit/>
          </a:bodyPr>
          <a:lstStyle/>
          <a:p>
            <a:pPr algn="ctr"/>
            <a:r>
              <a:rPr sz="1200" b="0">
                <a:solidFill>
                  <a:srgbClr val="44E095"/>
                </a:solidFill>
                <a:latin typeface="Roboto"/>
              </a:rPr>
              <a:t>Estabilidad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683580" y="1459107"/>
            <a:ext cx="895111" cy="390752"/>
            <a:chOff x="683580" y="1321173"/>
            <a:chExt cx="895111" cy="390752"/>
          </a:xfrm>
        </p:grpSpPr>
        <p:sp>
          <p:nvSpPr>
            <p:cNvPr id="18" name="TextBox 17"/>
            <p:cNvSpPr txBox="1"/>
            <p:nvPr/>
          </p:nvSpPr>
          <p:spPr>
            <a:xfrm>
              <a:off x="683580" y="1321173"/>
              <a:ext cx="895111" cy="19535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200" b="0">
                  <a:solidFill>
                    <a:srgbClr val="4F92FF"/>
                  </a:solidFill>
                  <a:latin typeface="Roboto"/>
                </a:rPr>
                <a:t>Disponibili-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83580" y="1516530"/>
              <a:ext cx="895111" cy="19539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200" b="0">
                  <a:solidFill>
                    <a:srgbClr val="4F92FF"/>
                  </a:solidFill>
                  <a:latin typeface="Roboto"/>
                </a:rPr>
                <a:t>dad múltiple</a:t>
              </a: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4786418" y="1654486"/>
            <a:ext cx="845581" cy="195376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 anchor="t">
            <a:noAutofit/>
          </a:bodyPr>
          <a:lstStyle/>
          <a:p>
            <a:pPr algn="ctr"/>
            <a:r>
              <a:rPr sz="1200" b="0">
                <a:solidFill>
                  <a:srgbClr val="F99539"/>
                </a:solidFill>
                <a:latin typeface="Roboto"/>
              </a:rPr>
              <a:t>Perspicacia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154035" y="1654486"/>
            <a:ext cx="570071" cy="195376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 anchor="t">
            <a:noAutofit/>
          </a:bodyPr>
          <a:lstStyle/>
          <a:p>
            <a:pPr algn="ctr"/>
            <a:r>
              <a:rPr sz="1200" b="0">
                <a:solidFill>
                  <a:srgbClr val="FD6A65"/>
                </a:solidFill>
                <a:latin typeface="Roboto"/>
              </a:rPr>
              <a:t>Eficacia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390525" y="509409"/>
            <a:ext cx="4594145" cy="800100"/>
            <a:chOff x="390525" y="371475"/>
            <a:chExt cx="4594145" cy="800100"/>
          </a:xfrm>
        </p:grpSpPr>
        <p:sp>
          <p:nvSpPr>
            <p:cNvPr id="23" name="TextBox 22"/>
            <p:cNvSpPr txBox="1"/>
            <p:nvPr/>
          </p:nvSpPr>
          <p:spPr>
            <a:xfrm>
              <a:off x="390525" y="371475"/>
              <a:ext cx="4594145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FFFFFF"/>
                  </a:solidFill>
                  <a:latin typeface="Roboto"/>
                </a:rPr>
                <a:t>Dimensiones de la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90525" y="771525"/>
              <a:ext cx="4594145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FFFFFF"/>
                  </a:solidFill>
                  <a:latin typeface="Roboto"/>
                </a:rPr>
                <a:t>Parentalidad Bientratante</a:t>
              </a: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7521651" y="1654486"/>
            <a:ext cx="818311" cy="195376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 anchor="t">
            <a:noAutofit/>
          </a:bodyPr>
          <a:lstStyle/>
          <a:p>
            <a:pPr algn="ctr"/>
            <a:r>
              <a:rPr sz="1200" b="0">
                <a:solidFill>
                  <a:srgbClr val="CD6AFB"/>
                </a:solidFill>
                <a:latin typeface="Roboto"/>
              </a:rPr>
              <a:t>Coherencia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59908" y="2045235"/>
            <a:ext cx="567803" cy="567803"/>
          </a:xfrm>
          <a:custGeom>
            <a:avLst/>
            <a:gdLst/>
            <a:ahLst/>
            <a:cxnLst/>
            <a:rect l="0" t="0" r="0" b="0"/>
            <a:pathLst>
              <a:path w="567803" h="567803">
                <a:moveTo>
                  <a:pt x="311376" y="433484"/>
                </a:moveTo>
                <a:lnTo>
                  <a:pt x="91581" y="433484"/>
                </a:lnTo>
                <a:lnTo>
                  <a:pt x="125771" y="362661"/>
                </a:lnTo>
                <a:cubicBezTo>
                  <a:pt x="133097" y="345566"/>
                  <a:pt x="150193" y="335797"/>
                  <a:pt x="169730" y="335797"/>
                </a:cubicBezTo>
                <a:lnTo>
                  <a:pt x="240553" y="335797"/>
                </a:lnTo>
                <a:cubicBezTo>
                  <a:pt x="260090" y="335797"/>
                  <a:pt x="279627" y="348008"/>
                  <a:pt x="286954" y="367545"/>
                </a:cubicBezTo>
                <a:close/>
                <a:moveTo>
                  <a:pt x="79370" y="531170"/>
                </a:moveTo>
                <a:lnTo>
                  <a:pt x="42737" y="531170"/>
                </a:lnTo>
                <a:cubicBezTo>
                  <a:pt x="28084" y="531170"/>
                  <a:pt x="18316" y="521402"/>
                  <a:pt x="18316" y="506749"/>
                </a:cubicBezTo>
                <a:lnTo>
                  <a:pt x="18316" y="482327"/>
                </a:lnTo>
                <a:cubicBezTo>
                  <a:pt x="18316" y="455463"/>
                  <a:pt x="40295" y="433484"/>
                  <a:pt x="67159" y="433484"/>
                </a:cubicBezTo>
                <a:lnTo>
                  <a:pt x="335797" y="433484"/>
                </a:lnTo>
                <a:cubicBezTo>
                  <a:pt x="362661" y="433484"/>
                  <a:pt x="384641" y="455463"/>
                  <a:pt x="384641" y="482327"/>
                </a:cubicBezTo>
                <a:lnTo>
                  <a:pt x="384641" y="506749"/>
                </a:lnTo>
                <a:cubicBezTo>
                  <a:pt x="384641" y="521402"/>
                  <a:pt x="374872" y="531170"/>
                  <a:pt x="360219" y="531170"/>
                </a:cubicBezTo>
                <a:lnTo>
                  <a:pt x="323586" y="531170"/>
                </a:lnTo>
                <a:moveTo>
                  <a:pt x="250321" y="531170"/>
                </a:moveTo>
                <a:lnTo>
                  <a:pt x="152635" y="531170"/>
                </a:lnTo>
                <a:moveTo>
                  <a:pt x="116002" y="567803"/>
                </a:moveTo>
                <a:cubicBezTo>
                  <a:pt x="136234" y="567803"/>
                  <a:pt x="152635" y="551401"/>
                  <a:pt x="152635" y="531170"/>
                </a:cubicBezTo>
                <a:cubicBezTo>
                  <a:pt x="152635" y="510940"/>
                  <a:pt x="136234" y="494538"/>
                  <a:pt x="116002" y="494538"/>
                </a:cubicBezTo>
                <a:cubicBezTo>
                  <a:pt x="95771" y="494538"/>
                  <a:pt x="79370" y="510940"/>
                  <a:pt x="79370" y="531170"/>
                </a:cubicBezTo>
                <a:cubicBezTo>
                  <a:pt x="79370" y="551401"/>
                  <a:pt x="95771" y="567803"/>
                  <a:pt x="116002" y="567803"/>
                </a:cubicBezTo>
                <a:close/>
                <a:moveTo>
                  <a:pt x="286954" y="567803"/>
                </a:moveTo>
                <a:cubicBezTo>
                  <a:pt x="307185" y="567803"/>
                  <a:pt x="323586" y="551401"/>
                  <a:pt x="323586" y="531170"/>
                </a:cubicBezTo>
                <a:cubicBezTo>
                  <a:pt x="323586" y="510940"/>
                  <a:pt x="307185" y="494538"/>
                  <a:pt x="286954" y="494538"/>
                </a:cubicBezTo>
                <a:cubicBezTo>
                  <a:pt x="266723" y="494538"/>
                  <a:pt x="250321" y="510940"/>
                  <a:pt x="250321" y="531170"/>
                </a:cubicBezTo>
                <a:cubicBezTo>
                  <a:pt x="250321" y="551401"/>
                  <a:pt x="266723" y="567803"/>
                  <a:pt x="286954" y="567803"/>
                </a:cubicBezTo>
                <a:close/>
                <a:moveTo>
                  <a:pt x="0" y="0"/>
                </a:moveTo>
                <a:moveTo>
                  <a:pt x="424936" y="27805"/>
                </a:moveTo>
                <a:lnTo>
                  <a:pt x="456684" y="96185"/>
                </a:lnTo>
                <a:lnTo>
                  <a:pt x="517739" y="96185"/>
                </a:lnTo>
                <a:cubicBezTo>
                  <a:pt x="532392" y="96185"/>
                  <a:pt x="537276" y="113280"/>
                  <a:pt x="527507" y="123049"/>
                </a:cubicBezTo>
                <a:lnTo>
                  <a:pt x="473780" y="174334"/>
                </a:lnTo>
                <a:lnTo>
                  <a:pt x="503086" y="242715"/>
                </a:lnTo>
                <a:cubicBezTo>
                  <a:pt x="507970" y="257367"/>
                  <a:pt x="493317" y="269578"/>
                  <a:pt x="481106" y="262251"/>
                </a:cubicBezTo>
                <a:lnTo>
                  <a:pt x="410283" y="220736"/>
                </a:lnTo>
                <a:lnTo>
                  <a:pt x="339460" y="259809"/>
                </a:lnTo>
                <a:cubicBezTo>
                  <a:pt x="327250" y="267136"/>
                  <a:pt x="310155" y="254925"/>
                  <a:pt x="317481" y="240273"/>
                </a:cubicBezTo>
                <a:lnTo>
                  <a:pt x="346787" y="171892"/>
                </a:lnTo>
                <a:lnTo>
                  <a:pt x="293059" y="120607"/>
                </a:lnTo>
                <a:cubicBezTo>
                  <a:pt x="283291" y="110838"/>
                  <a:pt x="288175" y="93743"/>
                  <a:pt x="302828" y="93743"/>
                </a:cubicBezTo>
                <a:lnTo>
                  <a:pt x="363882" y="93743"/>
                </a:lnTo>
                <a:lnTo>
                  <a:pt x="395630" y="25362"/>
                </a:lnTo>
                <a:cubicBezTo>
                  <a:pt x="400515" y="15594"/>
                  <a:pt x="417610" y="15594"/>
                  <a:pt x="424936" y="27805"/>
                </a:cubicBezTo>
                <a:close/>
                <a:moveTo>
                  <a:pt x="0" y="0"/>
                </a:moveTo>
                <a:moveTo>
                  <a:pt x="431042" y="567803"/>
                </a:moveTo>
                <a:lnTo>
                  <a:pt x="470116" y="391967"/>
                </a:lnTo>
                <a:cubicBezTo>
                  <a:pt x="472559" y="379756"/>
                  <a:pt x="482327" y="372430"/>
                  <a:pt x="494538" y="372430"/>
                </a:cubicBezTo>
                <a:lnTo>
                  <a:pt x="504307" y="372430"/>
                </a:lnTo>
                <a:cubicBezTo>
                  <a:pt x="516518" y="372430"/>
                  <a:pt x="526286" y="379756"/>
                  <a:pt x="528728" y="391967"/>
                </a:cubicBezTo>
                <a:lnTo>
                  <a:pt x="567803" y="567803"/>
                </a:lnTo>
                <a:moveTo>
                  <a:pt x="542163" y="494538"/>
                </a:moveTo>
                <a:lnTo>
                  <a:pt x="456687" y="494538"/>
                </a:lnTo>
              </a:path>
            </a:pathLst>
          </a:custGeom>
          <a:noFill/>
          <a:ln w="12208">
            <a:solidFill>
              <a:srgbClr val="4F92FF"/>
            </a:solidFill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2264153" y="2056683"/>
            <a:ext cx="512854" cy="564145"/>
          </a:xfrm>
          <a:custGeom>
            <a:avLst/>
            <a:gdLst/>
            <a:ahLst/>
            <a:cxnLst/>
            <a:rect l="0" t="0" r="0" b="0"/>
            <a:pathLst>
              <a:path w="512854" h="564145">
                <a:moveTo>
                  <a:pt x="366324" y="224317"/>
                </a:moveTo>
                <a:lnTo>
                  <a:pt x="366324" y="379297"/>
                </a:lnTo>
                <a:cubicBezTo>
                  <a:pt x="366324" y="386041"/>
                  <a:pt x="360857" y="391508"/>
                  <a:pt x="354114" y="391508"/>
                </a:cubicBezTo>
                <a:lnTo>
                  <a:pt x="158740" y="391508"/>
                </a:lnTo>
                <a:cubicBezTo>
                  <a:pt x="151996" y="391508"/>
                  <a:pt x="146529" y="386041"/>
                  <a:pt x="146529" y="379297"/>
                </a:cubicBezTo>
                <a:lnTo>
                  <a:pt x="146529" y="224317"/>
                </a:lnTo>
                <a:moveTo>
                  <a:pt x="415168" y="269400"/>
                </a:moveTo>
                <a:lnTo>
                  <a:pt x="256427" y="122870"/>
                </a:lnTo>
                <a:lnTo>
                  <a:pt x="97686" y="269400"/>
                </a:lnTo>
                <a:moveTo>
                  <a:pt x="0" y="80742"/>
                </a:moveTo>
                <a:lnTo>
                  <a:pt x="0" y="267251"/>
                </a:lnTo>
                <a:cubicBezTo>
                  <a:pt x="1469" y="393490"/>
                  <a:pt x="81648" y="505364"/>
                  <a:pt x="200721" y="547318"/>
                </a:cubicBezTo>
                <a:lnTo>
                  <a:pt x="228098" y="557429"/>
                </a:lnTo>
                <a:cubicBezTo>
                  <a:pt x="246387" y="564145"/>
                  <a:pt x="266467" y="564145"/>
                  <a:pt x="284756" y="557429"/>
                </a:cubicBezTo>
                <a:lnTo>
                  <a:pt x="312133" y="547318"/>
                </a:lnTo>
                <a:cubicBezTo>
                  <a:pt x="431205" y="505364"/>
                  <a:pt x="511384" y="393490"/>
                  <a:pt x="512854" y="267251"/>
                </a:cubicBezTo>
                <a:lnTo>
                  <a:pt x="512854" y="80742"/>
                </a:lnTo>
                <a:cubicBezTo>
                  <a:pt x="512804" y="65765"/>
                  <a:pt x="503832" y="52258"/>
                  <a:pt x="490044" y="46406"/>
                </a:cubicBezTo>
                <a:cubicBezTo>
                  <a:pt x="416066" y="15528"/>
                  <a:pt x="336587" y="0"/>
                  <a:pt x="256427" y="761"/>
                </a:cubicBezTo>
                <a:cubicBezTo>
                  <a:pt x="176267" y="0"/>
                  <a:pt x="96788" y="15528"/>
                  <a:pt x="22809" y="46406"/>
                </a:cubicBezTo>
                <a:cubicBezTo>
                  <a:pt x="9022" y="52258"/>
                  <a:pt x="50" y="65765"/>
                  <a:pt x="0" y="80742"/>
                </a:cubicBezTo>
                <a:close/>
                <a:moveTo>
                  <a:pt x="293059" y="391508"/>
                </a:moveTo>
                <a:lnTo>
                  <a:pt x="293059" y="330454"/>
                </a:lnTo>
                <a:cubicBezTo>
                  <a:pt x="293059" y="310222"/>
                  <a:pt x="276658" y="293821"/>
                  <a:pt x="256427" y="293821"/>
                </a:cubicBezTo>
                <a:cubicBezTo>
                  <a:pt x="236195" y="293821"/>
                  <a:pt x="219794" y="310222"/>
                  <a:pt x="219794" y="330454"/>
                </a:cubicBezTo>
                <a:lnTo>
                  <a:pt x="219794" y="391508"/>
                </a:lnTo>
              </a:path>
            </a:pathLst>
          </a:custGeom>
          <a:noFill/>
          <a:ln w="12208">
            <a:solidFill>
              <a:srgbClr val="44E095"/>
            </a:solidFill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3607344" y="2057445"/>
            <a:ext cx="561698" cy="561722"/>
          </a:xfrm>
          <a:custGeom>
            <a:avLst/>
            <a:gdLst/>
            <a:ahLst/>
            <a:cxnLst/>
            <a:rect l="0" t="0" r="0" b="0"/>
            <a:pathLst>
              <a:path w="561698" h="561722">
                <a:moveTo>
                  <a:pt x="384641" y="189267"/>
                </a:moveTo>
                <a:cubicBezTo>
                  <a:pt x="384641" y="219615"/>
                  <a:pt x="409242" y="244216"/>
                  <a:pt x="439589" y="244216"/>
                </a:cubicBezTo>
                <a:cubicBezTo>
                  <a:pt x="469937" y="244216"/>
                  <a:pt x="494538" y="219615"/>
                  <a:pt x="494538" y="189267"/>
                </a:cubicBezTo>
                <a:cubicBezTo>
                  <a:pt x="494538" y="158920"/>
                  <a:pt x="469937" y="134319"/>
                  <a:pt x="439589" y="134319"/>
                </a:cubicBezTo>
                <a:cubicBezTo>
                  <a:pt x="409242" y="134319"/>
                  <a:pt x="384641" y="158920"/>
                  <a:pt x="384641" y="189267"/>
                </a:cubicBezTo>
                <a:close/>
                <a:moveTo>
                  <a:pt x="189609" y="172050"/>
                </a:moveTo>
                <a:cubicBezTo>
                  <a:pt x="196077" y="194979"/>
                  <a:pt x="219907" y="208324"/>
                  <a:pt x="242836" y="201857"/>
                </a:cubicBezTo>
                <a:cubicBezTo>
                  <a:pt x="265765" y="195389"/>
                  <a:pt x="279110" y="171559"/>
                  <a:pt x="272643" y="148630"/>
                </a:cubicBezTo>
                <a:lnTo>
                  <a:pt x="232396" y="0"/>
                </a:lnTo>
                <a:moveTo>
                  <a:pt x="73264" y="525065"/>
                </a:moveTo>
                <a:cubicBezTo>
                  <a:pt x="73264" y="545297"/>
                  <a:pt x="89665" y="561698"/>
                  <a:pt x="109897" y="561698"/>
                </a:cubicBezTo>
                <a:cubicBezTo>
                  <a:pt x="130129" y="561698"/>
                  <a:pt x="146529" y="545297"/>
                  <a:pt x="146529" y="525065"/>
                </a:cubicBezTo>
                <a:lnTo>
                  <a:pt x="146529" y="341903"/>
                </a:lnTo>
                <a:lnTo>
                  <a:pt x="216375" y="341903"/>
                </a:lnTo>
                <a:cubicBezTo>
                  <a:pt x="220134" y="341902"/>
                  <a:pt x="223682" y="340170"/>
                  <a:pt x="225996" y="337208"/>
                </a:cubicBezTo>
                <a:cubicBezTo>
                  <a:pt x="228309" y="334246"/>
                  <a:pt x="229129" y="330383"/>
                  <a:pt x="228220" y="326737"/>
                </a:cubicBezTo>
                <a:lnTo>
                  <a:pt x="146529" y="0"/>
                </a:lnTo>
                <a:moveTo>
                  <a:pt x="73264" y="525065"/>
                </a:moveTo>
                <a:cubicBezTo>
                  <a:pt x="73264" y="545297"/>
                  <a:pt x="56864" y="561698"/>
                  <a:pt x="36632" y="561698"/>
                </a:cubicBezTo>
                <a:cubicBezTo>
                  <a:pt x="16400" y="561698"/>
                  <a:pt x="0" y="545297"/>
                  <a:pt x="0" y="525065"/>
                </a:cubicBezTo>
                <a:lnTo>
                  <a:pt x="0" y="341903"/>
                </a:lnTo>
                <a:moveTo>
                  <a:pt x="73264" y="341903"/>
                </a:moveTo>
                <a:lnTo>
                  <a:pt x="73264" y="525065"/>
                </a:lnTo>
                <a:moveTo>
                  <a:pt x="411016" y="293059"/>
                </a:moveTo>
                <a:cubicBezTo>
                  <a:pt x="404765" y="293061"/>
                  <a:pt x="398752" y="290666"/>
                  <a:pt x="394214" y="286368"/>
                </a:cubicBezTo>
                <a:lnTo>
                  <a:pt x="333160" y="230467"/>
                </a:lnTo>
                <a:cubicBezTo>
                  <a:pt x="325929" y="222118"/>
                  <a:pt x="314753" y="218326"/>
                  <a:pt x="303935" y="220551"/>
                </a:cubicBezTo>
                <a:cubicBezTo>
                  <a:pt x="293117" y="222776"/>
                  <a:pt x="284344" y="230670"/>
                  <a:pt x="280995" y="241195"/>
                </a:cubicBezTo>
                <a:cubicBezTo>
                  <a:pt x="277646" y="251719"/>
                  <a:pt x="280242" y="263232"/>
                  <a:pt x="287784" y="271300"/>
                </a:cubicBezTo>
                <a:lnTo>
                  <a:pt x="372356" y="365665"/>
                </a:lnTo>
                <a:cubicBezTo>
                  <a:pt x="376349" y="370150"/>
                  <a:pt x="378548" y="375949"/>
                  <a:pt x="378535" y="381954"/>
                </a:cubicBezTo>
                <a:lnTo>
                  <a:pt x="378535" y="531195"/>
                </a:lnTo>
                <a:cubicBezTo>
                  <a:pt x="378535" y="548055"/>
                  <a:pt x="392203" y="561722"/>
                  <a:pt x="409062" y="561722"/>
                </a:cubicBezTo>
                <a:cubicBezTo>
                  <a:pt x="425922" y="561722"/>
                  <a:pt x="439589" y="548055"/>
                  <a:pt x="439589" y="531195"/>
                </a:cubicBezTo>
                <a:lnTo>
                  <a:pt x="439589" y="531195"/>
                </a:lnTo>
                <a:cubicBezTo>
                  <a:pt x="439589" y="548055"/>
                  <a:pt x="453257" y="561722"/>
                  <a:pt x="470116" y="561722"/>
                </a:cubicBezTo>
                <a:cubicBezTo>
                  <a:pt x="486976" y="561722"/>
                  <a:pt x="500643" y="548055"/>
                  <a:pt x="500643" y="531195"/>
                </a:cubicBezTo>
                <a:lnTo>
                  <a:pt x="500643" y="409087"/>
                </a:lnTo>
                <a:cubicBezTo>
                  <a:pt x="500643" y="425946"/>
                  <a:pt x="514311" y="439614"/>
                  <a:pt x="531171" y="439614"/>
                </a:cubicBezTo>
                <a:cubicBezTo>
                  <a:pt x="548030" y="439614"/>
                  <a:pt x="561698" y="425946"/>
                  <a:pt x="561698" y="409087"/>
                </a:cubicBezTo>
                <a:lnTo>
                  <a:pt x="561698" y="341903"/>
                </a:lnTo>
                <a:cubicBezTo>
                  <a:pt x="561698" y="314927"/>
                  <a:pt x="539830" y="293059"/>
                  <a:pt x="512854" y="293059"/>
                </a:cubicBezTo>
                <a:close/>
                <a:moveTo>
                  <a:pt x="439589" y="427378"/>
                </a:moveTo>
                <a:lnTo>
                  <a:pt x="439589" y="525065"/>
                </a:lnTo>
              </a:path>
            </a:pathLst>
          </a:custGeom>
          <a:noFill/>
          <a:ln w="12208">
            <a:solidFill>
              <a:srgbClr val="FFE60A"/>
            </a:solidFill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4978669" y="2064235"/>
            <a:ext cx="551196" cy="570978"/>
          </a:xfrm>
          <a:custGeom>
            <a:avLst/>
            <a:gdLst/>
            <a:ahLst/>
            <a:cxnLst/>
            <a:rect l="0" t="0" r="0" b="0"/>
            <a:pathLst>
              <a:path w="551196" h="570978">
                <a:moveTo>
                  <a:pt x="220967" y="147433"/>
                </a:moveTo>
                <a:cubicBezTo>
                  <a:pt x="252715" y="176739"/>
                  <a:pt x="301558" y="176739"/>
                  <a:pt x="330864" y="147433"/>
                </a:cubicBezTo>
                <a:moveTo>
                  <a:pt x="147702" y="101032"/>
                </a:moveTo>
                <a:cubicBezTo>
                  <a:pt x="155028" y="91263"/>
                  <a:pt x="167239" y="83937"/>
                  <a:pt x="181892" y="81495"/>
                </a:cubicBezTo>
                <a:cubicBezTo>
                  <a:pt x="196545" y="79052"/>
                  <a:pt x="211198" y="81495"/>
                  <a:pt x="220967" y="86379"/>
                </a:cubicBezTo>
                <a:moveTo>
                  <a:pt x="333306" y="83937"/>
                </a:moveTo>
                <a:cubicBezTo>
                  <a:pt x="343075" y="79052"/>
                  <a:pt x="357728" y="76610"/>
                  <a:pt x="372381" y="79052"/>
                </a:cubicBezTo>
                <a:cubicBezTo>
                  <a:pt x="387034" y="81495"/>
                  <a:pt x="399245" y="88821"/>
                  <a:pt x="406571" y="98590"/>
                </a:cubicBezTo>
                <a:moveTo>
                  <a:pt x="453510" y="319923"/>
                </a:moveTo>
                <a:cubicBezTo>
                  <a:pt x="441299" y="356556"/>
                  <a:pt x="375360" y="361440"/>
                  <a:pt x="343612" y="368767"/>
                </a:cubicBezTo>
                <a:cubicBezTo>
                  <a:pt x="311864" y="376093"/>
                  <a:pt x="297211" y="417610"/>
                  <a:pt x="331401" y="429821"/>
                </a:cubicBezTo>
                <a:cubicBezTo>
                  <a:pt x="252324" y="429821"/>
                  <a:pt x="290984" y="570978"/>
                  <a:pt x="392456" y="527507"/>
                </a:cubicBezTo>
                <a:cubicBezTo>
                  <a:pt x="502353" y="478664"/>
                  <a:pt x="551196" y="378535"/>
                  <a:pt x="551196" y="273522"/>
                </a:cubicBezTo>
                <a:cubicBezTo>
                  <a:pt x="551196" y="122108"/>
                  <a:pt x="429088" y="0"/>
                  <a:pt x="275232" y="0"/>
                </a:cubicBezTo>
                <a:cubicBezTo>
                  <a:pt x="122840" y="0"/>
                  <a:pt x="0" y="123524"/>
                  <a:pt x="0" y="275915"/>
                </a:cubicBezTo>
                <a:cubicBezTo>
                  <a:pt x="0" y="291936"/>
                  <a:pt x="1343" y="307639"/>
                  <a:pt x="3956" y="322903"/>
                </a:cubicBezTo>
                <a:moveTo>
                  <a:pt x="157715" y="334869"/>
                </a:moveTo>
                <a:cubicBezTo>
                  <a:pt x="126846" y="331743"/>
                  <a:pt x="44984" y="341634"/>
                  <a:pt x="4102" y="376166"/>
                </a:cubicBezTo>
                <a:lnTo>
                  <a:pt x="122083" y="545213"/>
                </a:lnTo>
                <a:cubicBezTo>
                  <a:pt x="151682" y="520230"/>
                  <a:pt x="202699" y="508141"/>
                  <a:pt x="240357" y="504551"/>
                </a:cubicBezTo>
                <a:moveTo>
                  <a:pt x="244485" y="459151"/>
                </a:moveTo>
                <a:lnTo>
                  <a:pt x="157715" y="334845"/>
                </a:lnTo>
                <a:cubicBezTo>
                  <a:pt x="165432" y="304782"/>
                  <a:pt x="202943" y="231370"/>
                  <a:pt x="249442" y="204897"/>
                </a:cubicBezTo>
                <a:lnTo>
                  <a:pt x="326615" y="315430"/>
                </a:lnTo>
              </a:path>
            </a:pathLst>
          </a:custGeom>
          <a:noFill/>
          <a:ln w="12208">
            <a:solidFill>
              <a:srgbClr val="F99539"/>
            </a:solidFill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6430488" y="2063551"/>
            <a:ext cx="385861" cy="549487"/>
          </a:xfrm>
          <a:custGeom>
            <a:avLst/>
            <a:gdLst/>
            <a:ahLst/>
            <a:cxnLst/>
            <a:rect l="0" t="0" r="0" b="0"/>
            <a:pathLst>
              <a:path w="385861" h="549487">
                <a:moveTo>
                  <a:pt x="192930" y="146529"/>
                </a:moveTo>
                <a:cubicBezTo>
                  <a:pt x="233395" y="146529"/>
                  <a:pt x="266195" y="113727"/>
                  <a:pt x="266195" y="73264"/>
                </a:cubicBezTo>
                <a:cubicBezTo>
                  <a:pt x="266195" y="32801"/>
                  <a:pt x="233395" y="0"/>
                  <a:pt x="192930" y="0"/>
                </a:cubicBezTo>
                <a:cubicBezTo>
                  <a:pt x="152466" y="0"/>
                  <a:pt x="119665" y="32801"/>
                  <a:pt x="119665" y="73264"/>
                </a:cubicBezTo>
                <a:cubicBezTo>
                  <a:pt x="119665" y="113727"/>
                  <a:pt x="152466" y="146529"/>
                  <a:pt x="192930" y="146529"/>
                </a:cubicBezTo>
                <a:close/>
                <a:moveTo>
                  <a:pt x="58611" y="549487"/>
                </a:moveTo>
                <a:cubicBezTo>
                  <a:pt x="58611" y="476222"/>
                  <a:pt x="119665" y="415168"/>
                  <a:pt x="192930" y="415168"/>
                </a:cubicBezTo>
                <a:cubicBezTo>
                  <a:pt x="266195" y="415168"/>
                  <a:pt x="327249" y="476222"/>
                  <a:pt x="327249" y="549487"/>
                </a:cubicBezTo>
                <a:moveTo>
                  <a:pt x="98296" y="287716"/>
                </a:moveTo>
                <a:cubicBezTo>
                  <a:pt x="98296" y="297638"/>
                  <a:pt x="107150" y="310001"/>
                  <a:pt x="112339" y="315039"/>
                </a:cubicBezTo>
                <a:cubicBezTo>
                  <a:pt x="131876" y="332134"/>
                  <a:pt x="136761" y="366324"/>
                  <a:pt x="117223" y="380977"/>
                </a:cubicBezTo>
                <a:cubicBezTo>
                  <a:pt x="97686" y="398072"/>
                  <a:pt x="68380" y="398072"/>
                  <a:pt x="48843" y="380977"/>
                </a:cubicBezTo>
                <a:cubicBezTo>
                  <a:pt x="19537" y="354114"/>
                  <a:pt x="0" y="305270"/>
                  <a:pt x="14652" y="263753"/>
                </a:cubicBezTo>
                <a:cubicBezTo>
                  <a:pt x="36632" y="197815"/>
                  <a:pt x="97686" y="146529"/>
                  <a:pt x="192930" y="146529"/>
                </a:cubicBezTo>
                <a:cubicBezTo>
                  <a:pt x="288175" y="146529"/>
                  <a:pt x="349229" y="197815"/>
                  <a:pt x="371208" y="263753"/>
                </a:cubicBezTo>
                <a:cubicBezTo>
                  <a:pt x="385861" y="305270"/>
                  <a:pt x="366324" y="354114"/>
                  <a:pt x="337018" y="380977"/>
                </a:cubicBezTo>
                <a:cubicBezTo>
                  <a:pt x="317481" y="398072"/>
                  <a:pt x="288175" y="398072"/>
                  <a:pt x="268637" y="380977"/>
                </a:cubicBezTo>
                <a:cubicBezTo>
                  <a:pt x="249100" y="366324"/>
                  <a:pt x="253984" y="332134"/>
                  <a:pt x="273522" y="315039"/>
                </a:cubicBezTo>
                <a:cubicBezTo>
                  <a:pt x="278711" y="310001"/>
                  <a:pt x="287564" y="297638"/>
                  <a:pt x="287564" y="287716"/>
                </a:cubicBezTo>
                <a:moveTo>
                  <a:pt x="125198" y="371858"/>
                </a:moveTo>
                <a:cubicBezTo>
                  <a:pt x="137311" y="398236"/>
                  <a:pt x="161534" y="415021"/>
                  <a:pt x="193026" y="415021"/>
                </a:cubicBezTo>
                <a:cubicBezTo>
                  <a:pt x="224517" y="415021"/>
                  <a:pt x="248741" y="398236"/>
                  <a:pt x="260854" y="371858"/>
                </a:cubicBezTo>
                <a:moveTo>
                  <a:pt x="263524" y="327250"/>
                </a:moveTo>
                <a:cubicBezTo>
                  <a:pt x="256222" y="295502"/>
                  <a:pt x="227011" y="271080"/>
                  <a:pt x="192930" y="271080"/>
                </a:cubicBezTo>
                <a:cubicBezTo>
                  <a:pt x="158850" y="271080"/>
                  <a:pt x="129639" y="295502"/>
                  <a:pt x="122337" y="327250"/>
                </a:cubicBezTo>
              </a:path>
            </a:pathLst>
          </a:custGeom>
          <a:noFill/>
          <a:ln w="12208">
            <a:solidFill>
              <a:srgbClr val="FD6A65"/>
            </a:solidFill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7714775" y="2058862"/>
            <a:ext cx="552515" cy="560825"/>
          </a:xfrm>
          <a:custGeom>
            <a:avLst/>
            <a:gdLst/>
            <a:ahLst/>
            <a:cxnLst/>
            <a:rect l="0" t="0" r="0" b="0"/>
            <a:pathLst>
              <a:path w="552515" h="560825">
                <a:moveTo>
                  <a:pt x="428136" y="85988"/>
                </a:moveTo>
                <a:cubicBezTo>
                  <a:pt x="433400" y="92853"/>
                  <a:pt x="433400" y="102397"/>
                  <a:pt x="428136" y="109262"/>
                </a:cubicBezTo>
                <a:cubicBezTo>
                  <a:pt x="408378" y="135173"/>
                  <a:pt x="354113" y="195251"/>
                  <a:pt x="275891" y="195251"/>
                </a:cubicBezTo>
                <a:cubicBezTo>
                  <a:pt x="197668" y="195251"/>
                  <a:pt x="143379" y="135149"/>
                  <a:pt x="123622" y="109262"/>
                </a:cubicBezTo>
                <a:cubicBezTo>
                  <a:pt x="118349" y="102400"/>
                  <a:pt x="118349" y="92850"/>
                  <a:pt x="123622" y="85988"/>
                </a:cubicBezTo>
                <a:cubicBezTo>
                  <a:pt x="143379" y="60101"/>
                  <a:pt x="197644" y="0"/>
                  <a:pt x="275891" y="0"/>
                </a:cubicBezTo>
                <a:cubicBezTo>
                  <a:pt x="354138" y="0"/>
                  <a:pt x="408378" y="60101"/>
                  <a:pt x="428136" y="85988"/>
                </a:cubicBezTo>
                <a:close/>
                <a:moveTo>
                  <a:pt x="275891" y="58587"/>
                </a:moveTo>
                <a:cubicBezTo>
                  <a:pt x="254311" y="58587"/>
                  <a:pt x="236816" y="76081"/>
                  <a:pt x="236816" y="97662"/>
                </a:cubicBezTo>
                <a:cubicBezTo>
                  <a:pt x="236816" y="119242"/>
                  <a:pt x="254311" y="136736"/>
                  <a:pt x="275891" y="136736"/>
                </a:cubicBezTo>
                <a:cubicBezTo>
                  <a:pt x="297471" y="136736"/>
                  <a:pt x="314966" y="119242"/>
                  <a:pt x="314966" y="97662"/>
                </a:cubicBezTo>
                <a:cubicBezTo>
                  <a:pt x="314966" y="76081"/>
                  <a:pt x="297471" y="58587"/>
                  <a:pt x="275891" y="58587"/>
                </a:cubicBezTo>
                <a:moveTo>
                  <a:pt x="479812" y="460030"/>
                </a:moveTo>
                <a:lnTo>
                  <a:pt x="357899" y="470190"/>
                </a:lnTo>
                <a:moveTo>
                  <a:pt x="335577" y="316065"/>
                </a:moveTo>
                <a:lnTo>
                  <a:pt x="250419" y="344198"/>
                </a:lnTo>
                <a:cubicBezTo>
                  <a:pt x="236770" y="348707"/>
                  <a:pt x="221913" y="342240"/>
                  <a:pt x="215911" y="329179"/>
                </a:cubicBezTo>
                <a:cubicBezTo>
                  <a:pt x="209415" y="315210"/>
                  <a:pt x="215162" y="298607"/>
                  <a:pt x="228904" y="291643"/>
                </a:cubicBezTo>
                <a:lnTo>
                  <a:pt x="311400" y="250126"/>
                </a:lnTo>
                <a:cubicBezTo>
                  <a:pt x="325611" y="242966"/>
                  <a:pt x="342153" y="242011"/>
                  <a:pt x="357093" y="247489"/>
                </a:cubicBezTo>
                <a:lnTo>
                  <a:pt x="479201" y="292156"/>
                </a:lnTo>
                <a:moveTo>
                  <a:pt x="241481" y="285318"/>
                </a:moveTo>
                <a:lnTo>
                  <a:pt x="232689" y="277991"/>
                </a:lnTo>
                <a:cubicBezTo>
                  <a:pt x="218327" y="267422"/>
                  <a:pt x="199524" y="265021"/>
                  <a:pt x="182967" y="271642"/>
                </a:cubicBezTo>
                <a:lnTo>
                  <a:pt x="73680" y="315356"/>
                </a:lnTo>
                <a:moveTo>
                  <a:pt x="0" y="273644"/>
                </a:moveTo>
                <a:lnTo>
                  <a:pt x="49136" y="273644"/>
                </a:lnTo>
                <a:cubicBezTo>
                  <a:pt x="62128" y="273106"/>
                  <a:pt x="73110" y="283172"/>
                  <a:pt x="73704" y="296161"/>
                </a:cubicBezTo>
                <a:lnTo>
                  <a:pt x="73704" y="453729"/>
                </a:lnTo>
                <a:cubicBezTo>
                  <a:pt x="73110" y="466715"/>
                  <a:pt x="62124" y="476774"/>
                  <a:pt x="49136" y="476222"/>
                </a:cubicBezTo>
                <a:lnTo>
                  <a:pt x="0" y="476222"/>
                </a:lnTo>
                <a:moveTo>
                  <a:pt x="552515" y="476222"/>
                </a:moveTo>
                <a:lnTo>
                  <a:pt x="503379" y="476222"/>
                </a:lnTo>
                <a:cubicBezTo>
                  <a:pt x="490391" y="476774"/>
                  <a:pt x="479404" y="466715"/>
                  <a:pt x="478810" y="453729"/>
                </a:cubicBezTo>
                <a:lnTo>
                  <a:pt x="478810" y="296161"/>
                </a:lnTo>
                <a:cubicBezTo>
                  <a:pt x="479404" y="283172"/>
                  <a:pt x="490387" y="273106"/>
                  <a:pt x="503379" y="273644"/>
                </a:cubicBezTo>
                <a:lnTo>
                  <a:pt x="552491" y="273644"/>
                </a:lnTo>
                <a:moveTo>
                  <a:pt x="301851" y="335187"/>
                </a:moveTo>
                <a:lnTo>
                  <a:pt x="365347" y="422372"/>
                </a:lnTo>
                <a:cubicBezTo>
                  <a:pt x="373342" y="433372"/>
                  <a:pt x="374058" y="448065"/>
                  <a:pt x="367170" y="459790"/>
                </a:cubicBezTo>
                <a:cubicBezTo>
                  <a:pt x="360282" y="471515"/>
                  <a:pt x="347100" y="478044"/>
                  <a:pt x="333599" y="476417"/>
                </a:cubicBezTo>
                <a:cubicBezTo>
                  <a:pt x="330291" y="494030"/>
                  <a:pt x="313845" y="506026"/>
                  <a:pt x="296063" y="503794"/>
                </a:cubicBezTo>
                <a:cubicBezTo>
                  <a:pt x="292766" y="521411"/>
                  <a:pt x="276308" y="533405"/>
                  <a:pt x="258527" y="531146"/>
                </a:cubicBezTo>
                <a:cubicBezTo>
                  <a:pt x="255895" y="544433"/>
                  <a:pt x="245668" y="554914"/>
                  <a:pt x="232449" y="557869"/>
                </a:cubicBezTo>
                <a:cubicBezTo>
                  <a:pt x="219230" y="560825"/>
                  <a:pt x="205513" y="555699"/>
                  <a:pt x="197473" y="544798"/>
                </a:cubicBezTo>
                <a:lnTo>
                  <a:pt x="133415" y="464328"/>
                </a:lnTo>
                <a:cubicBezTo>
                  <a:pt x="123943" y="452290"/>
                  <a:pt x="109649" y="445036"/>
                  <a:pt x="94340" y="444498"/>
                </a:cubicBezTo>
                <a:lnTo>
                  <a:pt x="73680" y="443741"/>
                </a:lnTo>
                <a:moveTo>
                  <a:pt x="241481" y="510119"/>
                </a:moveTo>
                <a:lnTo>
                  <a:pt x="258625" y="531146"/>
                </a:lnTo>
                <a:moveTo>
                  <a:pt x="281484" y="484281"/>
                </a:moveTo>
                <a:lnTo>
                  <a:pt x="296161" y="503794"/>
                </a:lnTo>
                <a:moveTo>
                  <a:pt x="317652" y="454609"/>
                </a:moveTo>
                <a:lnTo>
                  <a:pt x="333697" y="476417"/>
                </a:lnTo>
              </a:path>
            </a:pathLst>
          </a:custGeom>
          <a:noFill/>
          <a:ln w="12208">
            <a:solidFill>
              <a:srgbClr val="CD6AFB"/>
            </a:solidFill>
          </a:ln>
        </p:spPr>
        <p:txBody>
          <a:bodyPr rtlCol="0" anchor="ctr"/>
          <a:lstStyle/>
          <a:p>
            <a:pPr algn="ctr"/>
          </a:p>
        </p:txBody>
      </p:sp>
      <p:grpSp>
        <p:nvGrpSpPr>
          <p:cNvPr id="36" name="Group 35"/>
          <p:cNvGrpSpPr/>
          <p:nvPr/>
        </p:nvGrpSpPr>
        <p:grpSpPr>
          <a:xfrm>
            <a:off x="624682" y="3217476"/>
            <a:ext cx="1056560" cy="586138"/>
            <a:chOff x="624682" y="3079542"/>
            <a:chExt cx="1056560" cy="586138"/>
          </a:xfrm>
        </p:grpSpPr>
        <p:sp>
          <p:nvSpPr>
            <p:cNvPr id="33" name="TextBox 32"/>
            <p:cNvSpPr txBox="1"/>
            <p:nvPr/>
          </p:nvSpPr>
          <p:spPr>
            <a:xfrm>
              <a:off x="624682" y="3079542"/>
              <a:ext cx="1056560" cy="19535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200" b="0">
                  <a:solidFill>
                    <a:srgbClr val="4F92FF"/>
                  </a:solidFill>
                  <a:latin typeface="Roboto"/>
                </a:rPr>
                <a:t>Espacios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24682" y="3274899"/>
              <a:ext cx="1056560" cy="19545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200" b="0">
                  <a:solidFill>
                    <a:srgbClr val="4F92FF"/>
                  </a:solidFill>
                  <a:latin typeface="Roboto"/>
                </a:rPr>
                <a:t>Afectivos y de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24682" y="3470352"/>
              <a:ext cx="1056560" cy="1953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200" b="0">
                  <a:solidFill>
                    <a:srgbClr val="4F92FF"/>
                  </a:solidFill>
                  <a:latin typeface="Roboto"/>
                </a:rPr>
                <a:t>Aprendizaje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2012603" y="3217476"/>
            <a:ext cx="1015965" cy="586138"/>
            <a:chOff x="2012603" y="3079542"/>
            <a:chExt cx="1015965" cy="586138"/>
          </a:xfrm>
        </p:grpSpPr>
        <p:sp>
          <p:nvSpPr>
            <p:cNvPr id="37" name="TextBox 36"/>
            <p:cNvSpPr txBox="1"/>
            <p:nvPr/>
          </p:nvSpPr>
          <p:spPr>
            <a:xfrm>
              <a:off x="2012603" y="3079542"/>
              <a:ext cx="1015965" cy="19535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200" b="0">
                  <a:solidFill>
                    <a:srgbClr val="44E095"/>
                  </a:solidFill>
                  <a:latin typeface="Roboto"/>
                </a:rPr>
                <a:t>Relaciones a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012603" y="3274899"/>
              <a:ext cx="1015965" cy="19545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200" b="0">
                  <a:solidFill>
                    <a:srgbClr val="44E095"/>
                  </a:solidFill>
                  <a:latin typeface="Roboto"/>
                </a:rPr>
                <a:t>Largo Plazo y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012603" y="3470352"/>
              <a:ext cx="1015965" cy="1953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200" b="0">
                  <a:solidFill>
                    <a:srgbClr val="44E095"/>
                  </a:solidFill>
                  <a:latin typeface="Roboto"/>
                </a:rPr>
                <a:t>Protección</a:t>
              </a: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7222569" y="509409"/>
            <a:ext cx="1530905" cy="22860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 anchor="t">
            <a:noAutofit/>
          </a:bodyPr>
          <a:lstStyle/>
          <a:p>
            <a:pPr algn="l"/>
            <a:r>
              <a:rPr sz="1500" b="0">
                <a:solidFill>
                  <a:srgbClr val="FFFFFF"/>
                </a:solidFill>
                <a:latin typeface="Roboto"/>
              </a:rPr>
              <a:t>Modelo de Barudy</a:t>
            </a:r>
          </a:p>
        </p:txBody>
      </p:sp>
      <p:grpSp>
        <p:nvGrpSpPr>
          <p:cNvPr id="45" name="Group 44"/>
          <p:cNvGrpSpPr/>
          <p:nvPr/>
        </p:nvGrpSpPr>
        <p:grpSpPr>
          <a:xfrm>
            <a:off x="4713300" y="3217476"/>
            <a:ext cx="1085021" cy="586138"/>
            <a:chOff x="4713300" y="3079542"/>
            <a:chExt cx="1085021" cy="586138"/>
          </a:xfrm>
        </p:grpSpPr>
        <p:sp>
          <p:nvSpPr>
            <p:cNvPr id="42" name="TextBox 41"/>
            <p:cNvSpPr txBox="1"/>
            <p:nvPr/>
          </p:nvSpPr>
          <p:spPr>
            <a:xfrm>
              <a:off x="4713300" y="3079542"/>
              <a:ext cx="1085021" cy="19535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200" b="0">
                  <a:solidFill>
                    <a:srgbClr val="F99539"/>
                  </a:solidFill>
                  <a:latin typeface="Roboto"/>
                </a:rPr>
                <a:t>Alegría por los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713300" y="3274899"/>
              <a:ext cx="1085021" cy="19545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200" b="0">
                  <a:solidFill>
                    <a:srgbClr val="F99539"/>
                  </a:solidFill>
                  <a:latin typeface="Roboto"/>
                </a:rPr>
                <a:t>Cambios del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713300" y="3470352"/>
              <a:ext cx="1085021" cy="1953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200" b="0">
                  <a:solidFill>
                    <a:srgbClr val="F99539"/>
                  </a:solidFill>
                  <a:latin typeface="Roboto"/>
                </a:rPr>
                <a:t>Hijo</a:t>
              </a: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6056387" y="3217476"/>
            <a:ext cx="1134075" cy="586138"/>
            <a:chOff x="6056387" y="3079542"/>
            <a:chExt cx="1134075" cy="586138"/>
          </a:xfrm>
        </p:grpSpPr>
        <p:sp>
          <p:nvSpPr>
            <p:cNvPr id="46" name="TextBox 45"/>
            <p:cNvSpPr txBox="1"/>
            <p:nvPr/>
          </p:nvSpPr>
          <p:spPr>
            <a:xfrm>
              <a:off x="6056387" y="3079542"/>
              <a:ext cx="1134075" cy="19535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200" b="0">
                  <a:solidFill>
                    <a:srgbClr val="FD6A65"/>
                  </a:solidFill>
                  <a:latin typeface="Roboto"/>
                </a:rPr>
                <a:t>Respuesta Ade-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056387" y="3274899"/>
              <a:ext cx="1134075" cy="19545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200" b="0">
                  <a:solidFill>
                    <a:srgbClr val="FD6A65"/>
                  </a:solidFill>
                  <a:latin typeface="Roboto"/>
                </a:rPr>
                <a:t>cuada a las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6056387" y="3470352"/>
              <a:ext cx="1134075" cy="1953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200" b="0">
                  <a:solidFill>
                    <a:srgbClr val="FD6A65"/>
                  </a:solidFill>
                  <a:latin typeface="Roboto"/>
                </a:rPr>
                <a:t>Necesidades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7470968" y="3217476"/>
            <a:ext cx="1040130" cy="586138"/>
            <a:chOff x="7470968" y="3079542"/>
            <a:chExt cx="1040130" cy="586138"/>
          </a:xfrm>
        </p:grpSpPr>
        <p:sp>
          <p:nvSpPr>
            <p:cNvPr id="50" name="TextBox 49"/>
            <p:cNvSpPr txBox="1"/>
            <p:nvPr/>
          </p:nvSpPr>
          <p:spPr>
            <a:xfrm>
              <a:off x="7470968" y="3079542"/>
              <a:ext cx="1040130" cy="19535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200" b="0">
                  <a:solidFill>
                    <a:srgbClr val="CD6AFB"/>
                  </a:solidFill>
                  <a:latin typeface="Roboto"/>
                </a:rPr>
                <a:t>Sintonía entre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7470968" y="3274899"/>
              <a:ext cx="1040130" cy="19545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200" b="0">
                  <a:solidFill>
                    <a:srgbClr val="CD6AFB"/>
                  </a:solidFill>
                  <a:latin typeface="Roboto"/>
                </a:rPr>
                <a:t>Palabras y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7470968" y="3470352"/>
              <a:ext cx="1040130" cy="1953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200" b="0">
                  <a:solidFill>
                    <a:srgbClr val="CD6AFB"/>
                  </a:solidFill>
                  <a:latin typeface="Roboto"/>
                </a:rPr>
                <a:t>Actos</a:t>
              </a: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3325085" y="3705916"/>
            <a:ext cx="1126216" cy="586224"/>
            <a:chOff x="3325085" y="3567982"/>
            <a:chExt cx="1126216" cy="586224"/>
          </a:xfrm>
        </p:grpSpPr>
        <p:sp>
          <p:nvSpPr>
            <p:cNvPr id="54" name="TextBox 53"/>
            <p:cNvSpPr txBox="1"/>
            <p:nvPr/>
          </p:nvSpPr>
          <p:spPr>
            <a:xfrm>
              <a:off x="3325085" y="3567982"/>
              <a:ext cx="1126216" cy="1464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Asegurar que el niño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325085" y="3714476"/>
              <a:ext cx="1126216" cy="14658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pueda ver y acceder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325085" y="3861066"/>
              <a:ext cx="1126216" cy="14658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fácilmente a su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325085" y="4007655"/>
              <a:ext cx="1126216" cy="14655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padre</a:t>
              </a: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601527" y="3901295"/>
            <a:ext cx="1102880" cy="732795"/>
            <a:chOff x="601527" y="3763361"/>
            <a:chExt cx="1102880" cy="732795"/>
          </a:xfrm>
        </p:grpSpPr>
        <p:sp>
          <p:nvSpPr>
            <p:cNvPr id="59" name="TextBox 58"/>
            <p:cNvSpPr txBox="1"/>
            <p:nvPr/>
          </p:nvSpPr>
          <p:spPr>
            <a:xfrm>
              <a:off x="601527" y="3763361"/>
              <a:ext cx="1102880" cy="14658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Proporcionar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601527" y="3909950"/>
              <a:ext cx="1102880" cy="14658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diversos espacios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601527" y="4056540"/>
              <a:ext cx="1102880" cy="14658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para el afecto, la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601527" y="4203130"/>
              <a:ext cx="1102880" cy="1464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intimidad, el juego y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601527" y="4349624"/>
              <a:ext cx="1102880" cy="1465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el aprendizaje</a:t>
              </a: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1958072" y="3901296"/>
            <a:ext cx="1125026" cy="586225"/>
            <a:chOff x="1958072" y="3763362"/>
            <a:chExt cx="1125026" cy="586225"/>
          </a:xfrm>
        </p:grpSpPr>
        <p:sp>
          <p:nvSpPr>
            <p:cNvPr id="65" name="TextBox 64"/>
            <p:cNvSpPr txBox="1"/>
            <p:nvPr/>
          </p:nvSpPr>
          <p:spPr>
            <a:xfrm>
              <a:off x="1958072" y="3763362"/>
              <a:ext cx="1125026" cy="1464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Mantener relaciones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1958072" y="3909857"/>
              <a:ext cx="1125026" cy="14658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estables y proteger</a:t>
              </a: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1958072" y="4056447"/>
              <a:ext cx="1125026" cy="14658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al niño de los</a:t>
              </a: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1958072" y="4203036"/>
              <a:ext cx="1125026" cy="14655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riesgos del entorno</a:t>
              </a: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4687821" y="3901296"/>
            <a:ext cx="1135970" cy="586225"/>
            <a:chOff x="4687821" y="3763362"/>
            <a:chExt cx="1135970" cy="586225"/>
          </a:xfrm>
        </p:grpSpPr>
        <p:sp>
          <p:nvSpPr>
            <p:cNvPr id="70" name="TextBox 69"/>
            <p:cNvSpPr txBox="1"/>
            <p:nvPr/>
          </p:nvSpPr>
          <p:spPr>
            <a:xfrm>
              <a:off x="4687821" y="3763362"/>
              <a:ext cx="1135970" cy="1464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Percibir y mostrar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4687821" y="3909857"/>
              <a:ext cx="1135970" cy="14658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alegría por los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687821" y="4056447"/>
              <a:ext cx="1135970" cy="14658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cambios y logros del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4687821" y="4203036"/>
              <a:ext cx="1135970" cy="14655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hijo</a:t>
              </a: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6073589" y="3901296"/>
            <a:ext cx="1099661" cy="586225"/>
            <a:chOff x="6073589" y="3763362"/>
            <a:chExt cx="1099661" cy="586225"/>
          </a:xfrm>
        </p:grpSpPr>
        <p:sp>
          <p:nvSpPr>
            <p:cNvPr id="75" name="TextBox 74"/>
            <p:cNvSpPr txBox="1"/>
            <p:nvPr/>
          </p:nvSpPr>
          <p:spPr>
            <a:xfrm>
              <a:off x="6073589" y="3763362"/>
              <a:ext cx="1099661" cy="1464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Responder de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6073589" y="3909857"/>
              <a:ext cx="1099661" cy="14658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manera adecuada a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6073589" y="4056447"/>
              <a:ext cx="1099661" cy="14658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las necesidades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6073589" y="4203036"/>
              <a:ext cx="1099661" cy="14655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evolutivas del hijo</a:t>
              </a:r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7443468" y="3901296"/>
            <a:ext cx="1095136" cy="586225"/>
            <a:chOff x="7443468" y="3763362"/>
            <a:chExt cx="1095136" cy="586225"/>
          </a:xfrm>
        </p:grpSpPr>
        <p:sp>
          <p:nvSpPr>
            <p:cNvPr id="80" name="TextBox 79"/>
            <p:cNvSpPr txBox="1"/>
            <p:nvPr/>
          </p:nvSpPr>
          <p:spPr>
            <a:xfrm>
              <a:off x="7443468" y="3763362"/>
              <a:ext cx="1095136" cy="1464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Mantener la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7443468" y="3909857"/>
              <a:ext cx="1095136" cy="14658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coherencia entre lo</a:t>
              </a: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7443468" y="4056447"/>
              <a:ext cx="1095136" cy="14658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que se dice y lo que</a:t>
              </a: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7443468" y="4203036"/>
              <a:ext cx="1095136" cy="14655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se hace</a:t>
              </a:r>
            </a:p>
          </p:txBody>
        </p:sp>
      </p:grpSp>
      <p:grpSp>
        <p:nvGrpSpPr>
          <p:cNvPr id="87" name="Group 86"/>
          <p:cNvGrpSpPr/>
          <p:nvPr/>
        </p:nvGrpSpPr>
        <p:grpSpPr>
          <a:xfrm>
            <a:off x="3364137" y="3217473"/>
            <a:ext cx="1048111" cy="390753"/>
            <a:chOff x="3364137" y="3079539"/>
            <a:chExt cx="1048111" cy="390753"/>
          </a:xfrm>
        </p:grpSpPr>
        <p:sp>
          <p:nvSpPr>
            <p:cNvPr id="85" name="TextBox 84"/>
            <p:cNvSpPr txBox="1"/>
            <p:nvPr/>
          </p:nvSpPr>
          <p:spPr>
            <a:xfrm>
              <a:off x="3364137" y="3079539"/>
              <a:ext cx="1048111" cy="19535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200" b="0">
                  <a:solidFill>
                    <a:srgbClr val="FFE60A"/>
                  </a:solidFill>
                  <a:latin typeface="Roboto"/>
                </a:rPr>
                <a:t>Visibilidad del</a:t>
              </a: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3364137" y="3274897"/>
              <a:ext cx="1048111" cy="19539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200" b="0">
                  <a:solidFill>
                    <a:srgbClr val="FFE60A"/>
                  </a:solidFill>
                  <a:latin typeface="Roboto"/>
                </a:rPr>
                <a:t>Padre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2727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4" name="Group 3"/>
          <p:cNvGrpSpPr/>
          <p:nvPr/>
        </p:nvGrpSpPr>
        <p:grpSpPr>
          <a:xfrm>
            <a:off x="4246709" y="2251679"/>
            <a:ext cx="2213738" cy="575953"/>
            <a:chOff x="4068907" y="2101623"/>
            <a:chExt cx="2213738" cy="575953"/>
          </a:xfrm>
        </p:grpSpPr>
        <p:sp>
          <p:nvSpPr>
            <p:cNvPr id="2" name="Rounded Rectangle 1"/>
            <p:cNvSpPr/>
            <p:nvPr/>
          </p:nvSpPr>
          <p:spPr>
            <a:xfrm>
              <a:off x="4792481" y="2101623"/>
              <a:ext cx="1490164" cy="575953"/>
            </a:xfrm>
            <a:custGeom>
              <a:avLst/>
              <a:gdLst/>
              <a:ahLst/>
              <a:cxnLst/>
              <a:rect l="0" t="0" r="0" b="0"/>
              <a:pathLst>
                <a:path w="1490164" h="575953">
                  <a:moveTo>
                    <a:pt x="1234038" y="0"/>
                  </a:moveTo>
                  <a:cubicBezTo>
                    <a:pt x="1254192" y="0"/>
                    <a:pt x="1272384" y="12079"/>
                    <a:pt x="1280205" y="30654"/>
                  </a:cubicBezTo>
                  <a:lnTo>
                    <a:pt x="1472403" y="487125"/>
                  </a:lnTo>
                  <a:cubicBezTo>
                    <a:pt x="1490164" y="529305"/>
                    <a:pt x="1459192" y="575953"/>
                    <a:pt x="1413423" y="575953"/>
                  </a:cubicBezTo>
                  <a:lnTo>
                    <a:pt x="1234038" y="575953"/>
                  </a:lnTo>
                  <a:moveTo>
                    <a:pt x="1234038" y="0"/>
                  </a:moveTo>
                  <a:lnTo>
                    <a:pt x="260345" y="0"/>
                  </a:lnTo>
                  <a:moveTo>
                    <a:pt x="1234038" y="575953"/>
                  </a:moveTo>
                  <a:lnTo>
                    <a:pt x="260345" y="575953"/>
                  </a:lnTo>
                  <a:moveTo>
                    <a:pt x="260336" y="0"/>
                  </a:moveTo>
                  <a:cubicBezTo>
                    <a:pt x="237630" y="0"/>
                    <a:pt x="217136" y="13607"/>
                    <a:pt x="208324" y="34534"/>
                  </a:cubicBezTo>
                  <a:lnTo>
                    <a:pt x="17760" y="487124"/>
                  </a:lnTo>
                  <a:cubicBezTo>
                    <a:pt x="0" y="529305"/>
                    <a:pt x="30972" y="575953"/>
                    <a:pt x="76740" y="575953"/>
                  </a:cubicBezTo>
                  <a:lnTo>
                    <a:pt x="260336" y="575953"/>
                  </a:lnTo>
                </a:path>
              </a:pathLst>
            </a:custGeom>
            <a:noFill/>
            <a:ln w="12001">
              <a:solidFill>
                <a:srgbClr val="A8DD38"/>
              </a:solidFill>
            </a:ln>
          </p:spPr>
          <p:txBody>
            <a:bodyPr rtlCol="0" anchor="ctr"/>
            <a:lstStyle/>
            <a:p>
              <a:pPr algn="ctr"/>
            </a:p>
          </p:txBody>
        </p:sp>
        <p:sp>
          <p:nvSpPr>
            <p:cNvPr id="3" name="Rounded Rectangle 2"/>
            <p:cNvSpPr/>
            <p:nvPr/>
          </p:nvSpPr>
          <p:spPr>
            <a:xfrm>
              <a:off x="4068907" y="2101623"/>
              <a:ext cx="575953" cy="575953"/>
            </a:xfrm>
            <a:custGeom>
              <a:avLst/>
              <a:gdLst/>
              <a:ahLst/>
              <a:cxnLst/>
              <a:rect l="0" t="0" r="0" b="0"/>
              <a:pathLst>
                <a:path w="575953" h="575953">
                  <a:moveTo>
                    <a:pt x="0" y="287976"/>
                  </a:moveTo>
                  <a:cubicBezTo>
                    <a:pt x="0" y="447021"/>
                    <a:pt x="128931" y="575953"/>
                    <a:pt x="287976" y="575953"/>
                  </a:cubicBezTo>
                  <a:cubicBezTo>
                    <a:pt x="447021" y="575953"/>
                    <a:pt x="575953" y="447021"/>
                    <a:pt x="575953" y="287976"/>
                  </a:cubicBezTo>
                  <a:cubicBezTo>
                    <a:pt x="575953" y="128931"/>
                    <a:pt x="447021" y="0"/>
                    <a:pt x="287976" y="0"/>
                  </a:cubicBezTo>
                  <a:cubicBezTo>
                    <a:pt x="128931" y="0"/>
                    <a:pt x="0" y="128931"/>
                    <a:pt x="0" y="287976"/>
                  </a:cubicBezTo>
                </a:path>
              </a:pathLst>
            </a:custGeom>
            <a:noFill/>
            <a:ln w="12001">
              <a:solidFill>
                <a:srgbClr val="A8DD38"/>
              </a:solidFill>
            </a:ln>
          </p:spPr>
          <p:txBody>
            <a:bodyPr rtlCol="0" anchor="ctr"/>
            <a:lstStyle/>
            <a:p>
              <a:pPr algn="ctr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926735" y="3019616"/>
            <a:ext cx="2860429" cy="575954"/>
            <a:chOff x="3748933" y="2869560"/>
            <a:chExt cx="2860429" cy="575954"/>
          </a:xfrm>
        </p:grpSpPr>
        <p:sp>
          <p:nvSpPr>
            <p:cNvPr id="5" name="Rounded Rectangle 4"/>
            <p:cNvSpPr/>
            <p:nvPr/>
          </p:nvSpPr>
          <p:spPr>
            <a:xfrm>
              <a:off x="4472507" y="2869560"/>
              <a:ext cx="2136855" cy="575953"/>
            </a:xfrm>
            <a:custGeom>
              <a:avLst/>
              <a:gdLst/>
              <a:ahLst/>
              <a:cxnLst/>
              <a:rect l="0" t="0" r="0" b="0"/>
              <a:pathLst>
                <a:path w="2136855" h="575953">
                  <a:moveTo>
                    <a:pt x="260330" y="0"/>
                  </a:moveTo>
                  <a:cubicBezTo>
                    <a:pt x="234581" y="0"/>
                    <a:pt x="216368" y="15430"/>
                    <a:pt x="206376" y="39160"/>
                  </a:cubicBezTo>
                  <a:lnTo>
                    <a:pt x="17760" y="487125"/>
                  </a:lnTo>
                  <a:cubicBezTo>
                    <a:pt x="0" y="529305"/>
                    <a:pt x="30972" y="575953"/>
                    <a:pt x="76740" y="575953"/>
                  </a:cubicBezTo>
                  <a:lnTo>
                    <a:pt x="260330" y="575953"/>
                  </a:lnTo>
                  <a:moveTo>
                    <a:pt x="1873986" y="0"/>
                  </a:moveTo>
                  <a:lnTo>
                    <a:pt x="260345" y="0"/>
                  </a:lnTo>
                  <a:moveTo>
                    <a:pt x="1873986" y="575953"/>
                  </a:moveTo>
                  <a:lnTo>
                    <a:pt x="260345" y="575953"/>
                  </a:lnTo>
                  <a:moveTo>
                    <a:pt x="1873986" y="0"/>
                  </a:moveTo>
                  <a:cubicBezTo>
                    <a:pt x="1899733" y="0"/>
                    <a:pt x="1920486" y="15430"/>
                    <a:pt x="1930478" y="39160"/>
                  </a:cubicBezTo>
                  <a:lnTo>
                    <a:pt x="2119095" y="487125"/>
                  </a:lnTo>
                  <a:cubicBezTo>
                    <a:pt x="2136855" y="529305"/>
                    <a:pt x="2105883" y="575953"/>
                    <a:pt x="2060114" y="575953"/>
                  </a:cubicBezTo>
                  <a:lnTo>
                    <a:pt x="1873986" y="575953"/>
                  </a:lnTo>
                </a:path>
              </a:pathLst>
            </a:custGeom>
            <a:noFill/>
            <a:ln w="12001">
              <a:solidFill>
                <a:srgbClr val="44E095"/>
              </a:solidFill>
            </a:ln>
          </p:spPr>
          <p:txBody>
            <a:bodyPr rtlCol="0" anchor="ctr"/>
            <a:lstStyle/>
            <a:p>
              <a:pPr algn="ctr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748933" y="2869561"/>
              <a:ext cx="575953" cy="575953"/>
            </a:xfrm>
            <a:custGeom>
              <a:avLst/>
              <a:gdLst/>
              <a:ahLst/>
              <a:cxnLst/>
              <a:rect l="0" t="0" r="0" b="0"/>
              <a:pathLst>
                <a:path w="575953" h="575953">
                  <a:moveTo>
                    <a:pt x="0" y="287976"/>
                  </a:moveTo>
                  <a:cubicBezTo>
                    <a:pt x="0" y="447021"/>
                    <a:pt x="128931" y="575953"/>
                    <a:pt x="287976" y="575953"/>
                  </a:cubicBezTo>
                  <a:cubicBezTo>
                    <a:pt x="447021" y="575953"/>
                    <a:pt x="575953" y="447021"/>
                    <a:pt x="575953" y="287976"/>
                  </a:cubicBezTo>
                  <a:cubicBezTo>
                    <a:pt x="575953" y="128931"/>
                    <a:pt x="447021" y="0"/>
                    <a:pt x="287976" y="0"/>
                  </a:cubicBezTo>
                  <a:cubicBezTo>
                    <a:pt x="128931" y="0"/>
                    <a:pt x="0" y="128931"/>
                    <a:pt x="0" y="287976"/>
                  </a:cubicBezTo>
                </a:path>
              </a:pathLst>
            </a:custGeom>
            <a:noFill/>
            <a:ln w="12001">
              <a:solidFill>
                <a:srgbClr val="44E095"/>
              </a:solidFill>
            </a:ln>
          </p:spPr>
          <p:txBody>
            <a:bodyPr rtlCol="0" anchor="ctr"/>
            <a:lstStyle/>
            <a:p>
              <a:pPr algn="ctr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598761" y="3787553"/>
            <a:ext cx="3507108" cy="575954"/>
            <a:chOff x="3420959" y="3637497"/>
            <a:chExt cx="3507108" cy="575954"/>
          </a:xfrm>
        </p:grpSpPr>
        <p:sp>
          <p:nvSpPr>
            <p:cNvPr id="8" name="Rounded Rectangle 7"/>
            <p:cNvSpPr/>
            <p:nvPr/>
          </p:nvSpPr>
          <p:spPr>
            <a:xfrm>
              <a:off x="4144534" y="3637497"/>
              <a:ext cx="2783533" cy="575953"/>
            </a:xfrm>
            <a:custGeom>
              <a:avLst/>
              <a:gdLst/>
              <a:ahLst/>
              <a:cxnLst/>
              <a:rect l="0" t="0" r="0" b="0"/>
              <a:pathLst>
                <a:path w="2783533" h="575953">
                  <a:moveTo>
                    <a:pt x="2521933" y="0"/>
                  </a:moveTo>
                  <a:cubicBezTo>
                    <a:pt x="2545404" y="0"/>
                    <a:pt x="2566590" y="14066"/>
                    <a:pt x="2575698" y="35698"/>
                  </a:cubicBezTo>
                  <a:lnTo>
                    <a:pt x="2765773" y="487124"/>
                  </a:lnTo>
                  <a:cubicBezTo>
                    <a:pt x="2783533" y="529305"/>
                    <a:pt x="2752560" y="575953"/>
                    <a:pt x="2706793" y="575953"/>
                  </a:cubicBezTo>
                  <a:lnTo>
                    <a:pt x="2521933" y="575953"/>
                  </a:lnTo>
                  <a:moveTo>
                    <a:pt x="267935" y="575953"/>
                  </a:moveTo>
                  <a:lnTo>
                    <a:pt x="2521944" y="575953"/>
                  </a:lnTo>
                  <a:moveTo>
                    <a:pt x="2521944" y="0"/>
                  </a:moveTo>
                  <a:lnTo>
                    <a:pt x="267935" y="0"/>
                  </a:lnTo>
                  <a:lnTo>
                    <a:pt x="265376" y="0"/>
                  </a:lnTo>
                  <a:moveTo>
                    <a:pt x="268335" y="0"/>
                  </a:moveTo>
                  <a:lnTo>
                    <a:pt x="265356" y="0"/>
                  </a:lnTo>
                  <a:cubicBezTo>
                    <a:pt x="239608" y="0"/>
                    <a:pt x="216368" y="15430"/>
                    <a:pt x="206376" y="39160"/>
                  </a:cubicBezTo>
                  <a:lnTo>
                    <a:pt x="17760" y="487124"/>
                  </a:lnTo>
                  <a:cubicBezTo>
                    <a:pt x="0" y="529305"/>
                    <a:pt x="30972" y="575953"/>
                    <a:pt x="76740" y="575953"/>
                  </a:cubicBezTo>
                  <a:lnTo>
                    <a:pt x="268335" y="575953"/>
                  </a:lnTo>
                </a:path>
              </a:pathLst>
            </a:custGeom>
            <a:noFill/>
            <a:ln w="12001">
              <a:solidFill>
                <a:srgbClr val="4F92FF"/>
              </a:solidFill>
            </a:ln>
          </p:spPr>
          <p:txBody>
            <a:bodyPr rtlCol="0" anchor="ctr"/>
            <a:lstStyle/>
            <a:p>
              <a:pPr algn="ctr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3420959" y="3637498"/>
              <a:ext cx="575953" cy="575953"/>
            </a:xfrm>
            <a:custGeom>
              <a:avLst/>
              <a:gdLst/>
              <a:ahLst/>
              <a:cxnLst/>
              <a:rect l="0" t="0" r="0" b="0"/>
              <a:pathLst>
                <a:path w="575953" h="575953">
                  <a:moveTo>
                    <a:pt x="0" y="287976"/>
                  </a:moveTo>
                  <a:cubicBezTo>
                    <a:pt x="0" y="447021"/>
                    <a:pt x="128931" y="575953"/>
                    <a:pt x="287976" y="575953"/>
                  </a:cubicBezTo>
                  <a:cubicBezTo>
                    <a:pt x="447021" y="575953"/>
                    <a:pt x="575953" y="447021"/>
                    <a:pt x="575953" y="287976"/>
                  </a:cubicBezTo>
                  <a:cubicBezTo>
                    <a:pt x="575953" y="128931"/>
                    <a:pt x="447021" y="0"/>
                    <a:pt x="287976" y="0"/>
                  </a:cubicBezTo>
                  <a:cubicBezTo>
                    <a:pt x="128931" y="0"/>
                    <a:pt x="0" y="128931"/>
                    <a:pt x="0" y="287976"/>
                  </a:cubicBezTo>
                </a:path>
              </a:pathLst>
            </a:custGeom>
            <a:noFill/>
            <a:ln w="12001">
              <a:solidFill>
                <a:srgbClr val="4F92FF"/>
              </a:solidFill>
            </a:ln>
          </p:spPr>
          <p:txBody>
            <a:bodyPr rtlCol="0" anchor="ctr"/>
            <a:lstStyle/>
            <a:p>
              <a:pPr algn="ctr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68327" y="521531"/>
            <a:ext cx="7729899" cy="800100"/>
            <a:chOff x="390525" y="371475"/>
            <a:chExt cx="7729899" cy="800100"/>
          </a:xfrm>
        </p:grpSpPr>
        <p:sp>
          <p:nvSpPr>
            <p:cNvPr id="11" name="TextBox 10"/>
            <p:cNvSpPr txBox="1"/>
            <p:nvPr/>
          </p:nvSpPr>
          <p:spPr>
            <a:xfrm>
              <a:off x="390525" y="371475"/>
              <a:ext cx="7729899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FFFFFF"/>
                  </a:solidFill>
                  <a:latin typeface="Roboto"/>
                </a:rPr>
                <a:t>Habilidades Educativas y de Agencia (M.J.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90525" y="771525"/>
              <a:ext cx="7729899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FFFFFF"/>
                  </a:solidFill>
                  <a:latin typeface="Roboto"/>
                </a:rPr>
                <a:t>Rodrigo)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68326" y="1993215"/>
            <a:ext cx="2217181" cy="685800"/>
            <a:chOff x="390524" y="1843159"/>
            <a:chExt cx="2217181" cy="685800"/>
          </a:xfrm>
        </p:grpSpPr>
        <p:sp>
          <p:nvSpPr>
            <p:cNvPr id="14" name="TextBox 13"/>
            <p:cNvSpPr txBox="1"/>
            <p:nvPr/>
          </p:nvSpPr>
          <p:spPr>
            <a:xfrm>
              <a:off x="390524" y="1843159"/>
              <a:ext cx="2217181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FFFF"/>
                  </a:solidFill>
                  <a:latin typeface="Roboto"/>
                </a:rPr>
                <a:t>Competencias requeridas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90524" y="2071759"/>
              <a:ext cx="2217181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FFFF"/>
                  </a:solidFill>
                  <a:latin typeface="Roboto"/>
                </a:rPr>
                <a:t>para el ejercicio del rol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90524" y="2300359"/>
              <a:ext cx="2217181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FFFF"/>
                  </a:solidFill>
                  <a:latin typeface="Roboto"/>
                </a:rPr>
                <a:t>parental</a:t>
              </a:r>
            </a:p>
          </p:txBody>
        </p:sp>
      </p:grpSp>
      <p:sp>
        <p:nvSpPr>
          <p:cNvPr id="18" name="Rounded Rectangle 17"/>
          <p:cNvSpPr/>
          <p:nvPr/>
        </p:nvSpPr>
        <p:spPr>
          <a:xfrm>
            <a:off x="4342700" y="2347671"/>
            <a:ext cx="371969" cy="370129"/>
          </a:xfrm>
          <a:custGeom>
            <a:avLst/>
            <a:gdLst/>
            <a:ahLst/>
            <a:cxnLst/>
            <a:rect l="0" t="0" r="0" b="0"/>
            <a:pathLst>
              <a:path w="371969" h="370129">
                <a:moveTo>
                  <a:pt x="141685" y="206749"/>
                </a:moveTo>
                <a:lnTo>
                  <a:pt x="141685" y="153034"/>
                </a:lnTo>
                <a:cubicBezTo>
                  <a:pt x="129838" y="142059"/>
                  <a:pt x="121576" y="127766"/>
                  <a:pt x="117977" y="112022"/>
                </a:cubicBezTo>
                <a:cubicBezTo>
                  <a:pt x="114379" y="96279"/>
                  <a:pt x="115612" y="79816"/>
                  <a:pt x="121514" y="64784"/>
                </a:cubicBezTo>
                <a:cubicBezTo>
                  <a:pt x="127417" y="49752"/>
                  <a:pt x="137715" y="36849"/>
                  <a:pt x="151065" y="27761"/>
                </a:cubicBezTo>
                <a:cubicBezTo>
                  <a:pt x="164413" y="18672"/>
                  <a:pt x="180193" y="13820"/>
                  <a:pt x="196342" y="13838"/>
                </a:cubicBezTo>
                <a:cubicBezTo>
                  <a:pt x="257551" y="13838"/>
                  <a:pt x="270763" y="64235"/>
                  <a:pt x="292584" y="120839"/>
                </a:cubicBezTo>
                <a:cubicBezTo>
                  <a:pt x="292957" y="121813"/>
                  <a:pt x="293089" y="122864"/>
                  <a:pt x="292966" y="123901"/>
                </a:cubicBezTo>
                <a:cubicBezTo>
                  <a:pt x="292845" y="124937"/>
                  <a:pt x="292472" y="125928"/>
                  <a:pt x="291881" y="126789"/>
                </a:cubicBezTo>
                <a:cubicBezTo>
                  <a:pt x="291289" y="127649"/>
                  <a:pt x="290499" y="128353"/>
                  <a:pt x="289576" y="128840"/>
                </a:cubicBezTo>
                <a:cubicBezTo>
                  <a:pt x="288653" y="129327"/>
                  <a:pt x="287626" y="129583"/>
                  <a:pt x="286581" y="129584"/>
                </a:cubicBezTo>
                <a:lnTo>
                  <a:pt x="270291" y="129584"/>
                </a:lnTo>
                <a:lnTo>
                  <a:pt x="270291" y="155306"/>
                </a:lnTo>
                <a:cubicBezTo>
                  <a:pt x="270291" y="162127"/>
                  <a:pt x="267581" y="168669"/>
                  <a:pt x="262757" y="173493"/>
                </a:cubicBezTo>
                <a:cubicBezTo>
                  <a:pt x="257934" y="178318"/>
                  <a:pt x="251392" y="181026"/>
                  <a:pt x="244570" y="181026"/>
                </a:cubicBezTo>
                <a:lnTo>
                  <a:pt x="231710" y="181026"/>
                </a:lnTo>
                <a:lnTo>
                  <a:pt x="231710" y="206749"/>
                </a:lnTo>
                <a:moveTo>
                  <a:pt x="0" y="0"/>
                </a:moveTo>
                <a:moveTo>
                  <a:pt x="59995" y="370129"/>
                </a:moveTo>
                <a:lnTo>
                  <a:pt x="27997" y="332053"/>
                </a:lnTo>
                <a:cubicBezTo>
                  <a:pt x="17709" y="319322"/>
                  <a:pt x="12066" y="303464"/>
                  <a:pt x="11999" y="287096"/>
                </a:cubicBezTo>
                <a:lnTo>
                  <a:pt x="11999" y="204383"/>
                </a:lnTo>
                <a:cubicBezTo>
                  <a:pt x="11999" y="198019"/>
                  <a:pt x="14527" y="191915"/>
                  <a:pt x="19027" y="187415"/>
                </a:cubicBezTo>
                <a:cubicBezTo>
                  <a:pt x="23528" y="182914"/>
                  <a:pt x="29632" y="180385"/>
                  <a:pt x="35997" y="180385"/>
                </a:cubicBezTo>
                <a:lnTo>
                  <a:pt x="35997" y="180385"/>
                </a:lnTo>
                <a:cubicBezTo>
                  <a:pt x="42361" y="180385"/>
                  <a:pt x="48465" y="182914"/>
                  <a:pt x="52966" y="187415"/>
                </a:cubicBezTo>
                <a:cubicBezTo>
                  <a:pt x="57466" y="191915"/>
                  <a:pt x="59995" y="198019"/>
                  <a:pt x="59995" y="204383"/>
                </a:cubicBezTo>
                <a:lnTo>
                  <a:pt x="59995" y="266298"/>
                </a:lnTo>
                <a:moveTo>
                  <a:pt x="131994" y="370129"/>
                </a:moveTo>
                <a:lnTo>
                  <a:pt x="131994" y="322133"/>
                </a:lnTo>
                <a:cubicBezTo>
                  <a:pt x="132024" y="307886"/>
                  <a:pt x="127790" y="293956"/>
                  <a:pt x="119835" y="282137"/>
                </a:cubicBezTo>
                <a:lnTo>
                  <a:pt x="101596" y="254139"/>
                </a:lnTo>
                <a:cubicBezTo>
                  <a:pt x="100049" y="251475"/>
                  <a:pt x="97966" y="249163"/>
                  <a:pt x="95478" y="247346"/>
                </a:cubicBezTo>
                <a:cubicBezTo>
                  <a:pt x="92990" y="245530"/>
                  <a:pt x="90152" y="244250"/>
                  <a:pt x="87144" y="243589"/>
                </a:cubicBezTo>
                <a:cubicBezTo>
                  <a:pt x="84136" y="242927"/>
                  <a:pt x="81023" y="242898"/>
                  <a:pt x="78003" y="243501"/>
                </a:cubicBezTo>
                <a:cubicBezTo>
                  <a:pt x="74982" y="244106"/>
                  <a:pt x="72121" y="245332"/>
                  <a:pt x="69599" y="247099"/>
                </a:cubicBezTo>
                <a:lnTo>
                  <a:pt x="69599" y="247099"/>
                </a:lnTo>
                <a:cubicBezTo>
                  <a:pt x="65075" y="250141"/>
                  <a:pt x="61816" y="254728"/>
                  <a:pt x="60432" y="259999"/>
                </a:cubicBezTo>
                <a:cubicBezTo>
                  <a:pt x="59048" y="265271"/>
                  <a:pt x="59634" y="270867"/>
                  <a:pt x="62079" y="275737"/>
                </a:cubicBezTo>
                <a:lnTo>
                  <a:pt x="83678" y="311734"/>
                </a:lnTo>
                <a:moveTo>
                  <a:pt x="0" y="0"/>
                </a:moveTo>
                <a:moveTo>
                  <a:pt x="323973" y="370129"/>
                </a:moveTo>
                <a:lnTo>
                  <a:pt x="355971" y="332053"/>
                </a:lnTo>
                <a:cubicBezTo>
                  <a:pt x="366259" y="319322"/>
                  <a:pt x="371902" y="303464"/>
                  <a:pt x="371969" y="287096"/>
                </a:cubicBezTo>
                <a:lnTo>
                  <a:pt x="371969" y="204383"/>
                </a:lnTo>
                <a:cubicBezTo>
                  <a:pt x="371969" y="198019"/>
                  <a:pt x="369441" y="191915"/>
                  <a:pt x="364941" y="187415"/>
                </a:cubicBezTo>
                <a:cubicBezTo>
                  <a:pt x="360441" y="182914"/>
                  <a:pt x="354336" y="180385"/>
                  <a:pt x="347971" y="180385"/>
                </a:cubicBezTo>
                <a:cubicBezTo>
                  <a:pt x="341607" y="180385"/>
                  <a:pt x="335502" y="182914"/>
                  <a:pt x="331001" y="187415"/>
                </a:cubicBezTo>
                <a:cubicBezTo>
                  <a:pt x="326501" y="191915"/>
                  <a:pt x="323973" y="198019"/>
                  <a:pt x="323973" y="204383"/>
                </a:cubicBezTo>
                <a:lnTo>
                  <a:pt x="323973" y="266298"/>
                </a:lnTo>
                <a:moveTo>
                  <a:pt x="251979" y="370129"/>
                </a:moveTo>
                <a:lnTo>
                  <a:pt x="251979" y="322133"/>
                </a:lnTo>
                <a:cubicBezTo>
                  <a:pt x="251949" y="307886"/>
                  <a:pt x="256183" y="293956"/>
                  <a:pt x="264138" y="282137"/>
                </a:cubicBezTo>
                <a:lnTo>
                  <a:pt x="282377" y="254139"/>
                </a:lnTo>
                <a:cubicBezTo>
                  <a:pt x="283924" y="251475"/>
                  <a:pt x="286007" y="249163"/>
                  <a:pt x="288494" y="247346"/>
                </a:cubicBezTo>
                <a:cubicBezTo>
                  <a:pt x="290982" y="245530"/>
                  <a:pt x="293820" y="244250"/>
                  <a:pt x="296828" y="243589"/>
                </a:cubicBezTo>
                <a:cubicBezTo>
                  <a:pt x="299838" y="242927"/>
                  <a:pt x="302949" y="242898"/>
                  <a:pt x="305970" y="243501"/>
                </a:cubicBezTo>
                <a:cubicBezTo>
                  <a:pt x="308990" y="244106"/>
                  <a:pt x="311853" y="245332"/>
                  <a:pt x="314374" y="247099"/>
                </a:cubicBezTo>
                <a:lnTo>
                  <a:pt x="314374" y="247099"/>
                </a:lnTo>
                <a:cubicBezTo>
                  <a:pt x="318897" y="250141"/>
                  <a:pt x="322156" y="254728"/>
                  <a:pt x="323541" y="259999"/>
                </a:cubicBezTo>
                <a:cubicBezTo>
                  <a:pt x="324925" y="265271"/>
                  <a:pt x="324340" y="270867"/>
                  <a:pt x="321893" y="275737"/>
                </a:cubicBezTo>
                <a:lnTo>
                  <a:pt x="300295" y="311734"/>
                </a:lnTo>
              </a:path>
            </a:pathLst>
          </a:custGeom>
          <a:noFill/>
          <a:ln w="12001">
            <a:solidFill>
              <a:srgbClr val="A8DD38"/>
            </a:solidFill>
          </a:ln>
        </p:spPr>
        <p:txBody>
          <a:bodyPr rtlCol="0" anchor="ctr"/>
          <a:lstStyle/>
          <a:p>
            <a:pPr algn="ctr"/>
          </a:p>
        </p:txBody>
      </p:sp>
      <p:grpSp>
        <p:nvGrpSpPr>
          <p:cNvPr id="21" name="Group 20"/>
          <p:cNvGrpSpPr/>
          <p:nvPr/>
        </p:nvGrpSpPr>
        <p:grpSpPr>
          <a:xfrm>
            <a:off x="5249673" y="2347699"/>
            <a:ext cx="935593" cy="383913"/>
            <a:chOff x="5071871" y="2197643"/>
            <a:chExt cx="935593" cy="383913"/>
          </a:xfrm>
        </p:grpSpPr>
        <p:sp>
          <p:nvSpPr>
            <p:cNvPr id="19" name="TextBox 18"/>
            <p:cNvSpPr txBox="1"/>
            <p:nvPr/>
          </p:nvSpPr>
          <p:spPr>
            <a:xfrm>
              <a:off x="5071871" y="2197643"/>
              <a:ext cx="935593" cy="1919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200" b="0">
                  <a:solidFill>
                    <a:srgbClr val="A8DD38"/>
                  </a:solidFill>
                  <a:latin typeface="Roboto"/>
                </a:rPr>
                <a:t>Autonomía y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071871" y="2389571"/>
              <a:ext cx="935593" cy="19198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200" b="0">
                  <a:solidFill>
                    <a:srgbClr val="A8DD38"/>
                  </a:solidFill>
                  <a:latin typeface="Roboto"/>
                </a:rPr>
                <a:t>Apoyo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607340" y="2347712"/>
            <a:ext cx="1037748" cy="431881"/>
            <a:chOff x="6429538" y="2197656"/>
            <a:chExt cx="1037748" cy="431881"/>
          </a:xfrm>
        </p:grpSpPr>
        <p:sp>
          <p:nvSpPr>
            <p:cNvPr id="22" name="TextBox 21"/>
            <p:cNvSpPr txBox="1"/>
            <p:nvPr/>
          </p:nvSpPr>
          <p:spPr>
            <a:xfrm>
              <a:off x="6429538" y="2197656"/>
              <a:ext cx="1037748" cy="14392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FFFFFF"/>
                  </a:solidFill>
                  <a:latin typeface="Roboto"/>
                </a:rPr>
                <a:t>Implicación,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429538" y="2341578"/>
              <a:ext cx="1037748" cy="14392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FFFFFF"/>
                  </a:solidFill>
                  <a:latin typeface="Roboto"/>
                </a:rPr>
                <a:t>responsabilidad y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429538" y="2485501"/>
              <a:ext cx="1037748" cy="14403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FFFFFF"/>
                  </a:solidFill>
                  <a:latin typeface="Roboto"/>
                </a:rPr>
                <a:t>búsqueda de ayuda</a:t>
              </a:r>
            </a:p>
          </p:txBody>
        </p:sp>
      </p:grpSp>
      <p:sp>
        <p:nvSpPr>
          <p:cNvPr id="26" name="Rounded Rectangle 25"/>
          <p:cNvSpPr/>
          <p:nvPr/>
        </p:nvSpPr>
        <p:spPr>
          <a:xfrm>
            <a:off x="635002" y="3107640"/>
            <a:ext cx="57150" cy="57150"/>
          </a:xfrm>
          <a:custGeom>
            <a:avLst/>
            <a:gdLst/>
            <a:ahLst/>
            <a:cxnLst/>
            <a:rect l="0" t="0" r="0" b="0"/>
            <a:pathLst>
              <a:path w="57150" h="57150">
                <a:moveTo>
                  <a:pt x="0" y="28575"/>
                </a:moveTo>
                <a:cubicBezTo>
                  <a:pt x="0" y="44356"/>
                  <a:pt x="12793" y="57150"/>
                  <a:pt x="28575" y="57150"/>
                </a:cubicBezTo>
                <a:cubicBezTo>
                  <a:pt x="44356" y="57150"/>
                  <a:pt x="57150" y="44356"/>
                  <a:pt x="57150" y="28575"/>
                </a:cubicBezTo>
                <a:cubicBezTo>
                  <a:pt x="57150" y="12793"/>
                  <a:pt x="44356" y="0"/>
                  <a:pt x="28575" y="0"/>
                </a:cubicBezTo>
                <a:cubicBezTo>
                  <a:pt x="12793" y="0"/>
                  <a:pt x="0" y="12793"/>
                  <a:pt x="0" y="28575"/>
                </a:cubicBezTo>
              </a:path>
            </a:pathLst>
          </a:custGeom>
          <a:noFill/>
          <a:ln w="14287">
            <a:solidFill>
              <a:srgbClr val="FFFFFF"/>
            </a:solidFill>
          </a:ln>
        </p:spPr>
        <p:txBody>
          <a:bodyPr rtlCol="0" anchor="ctr"/>
          <a:lstStyle/>
          <a:p>
            <a:pPr algn="ctr"/>
          </a:p>
        </p:txBody>
      </p:sp>
      <p:grpSp>
        <p:nvGrpSpPr>
          <p:cNvPr id="29" name="Group 28"/>
          <p:cNvGrpSpPr/>
          <p:nvPr/>
        </p:nvGrpSpPr>
        <p:grpSpPr>
          <a:xfrm>
            <a:off x="796927" y="3021910"/>
            <a:ext cx="1546736" cy="380952"/>
            <a:chOff x="619125" y="2871854"/>
            <a:chExt cx="1546736" cy="380952"/>
          </a:xfrm>
        </p:grpSpPr>
        <p:sp>
          <p:nvSpPr>
            <p:cNvPr id="27" name="TextBox 26"/>
            <p:cNvSpPr txBox="1"/>
            <p:nvPr/>
          </p:nvSpPr>
          <p:spPr>
            <a:xfrm>
              <a:off x="619125" y="2871854"/>
              <a:ext cx="1546736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FFFFFF"/>
                  </a:solidFill>
                  <a:latin typeface="Roboto"/>
                </a:rPr>
                <a:t>Habilidades educativas: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19125" y="3062354"/>
              <a:ext cx="1546736" cy="19045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FFFFFF"/>
                  </a:solidFill>
                  <a:latin typeface="Roboto"/>
                </a:rPr>
                <a:t>adaptabilidad.</a:t>
              </a:r>
            </a:p>
          </p:txBody>
        </p:sp>
      </p:grpSp>
      <p:sp>
        <p:nvSpPr>
          <p:cNvPr id="30" name="Rounded Rectangle 29"/>
          <p:cNvSpPr/>
          <p:nvPr/>
        </p:nvSpPr>
        <p:spPr>
          <a:xfrm>
            <a:off x="4030726" y="3123608"/>
            <a:ext cx="367970" cy="367970"/>
          </a:xfrm>
          <a:custGeom>
            <a:avLst/>
            <a:gdLst/>
            <a:ahLst/>
            <a:cxnLst/>
            <a:rect l="0" t="0" r="0" b="0"/>
            <a:pathLst>
              <a:path w="367970" h="367970">
                <a:moveTo>
                  <a:pt x="79993" y="103991"/>
                </a:moveTo>
                <a:cubicBezTo>
                  <a:pt x="79993" y="161424"/>
                  <a:pt x="126552" y="207983"/>
                  <a:pt x="183985" y="207983"/>
                </a:cubicBezTo>
                <a:cubicBezTo>
                  <a:pt x="241418" y="207983"/>
                  <a:pt x="287976" y="161424"/>
                  <a:pt x="287976" y="103991"/>
                </a:cubicBezTo>
                <a:cubicBezTo>
                  <a:pt x="287976" y="46558"/>
                  <a:pt x="241418" y="0"/>
                  <a:pt x="183985" y="0"/>
                </a:cubicBezTo>
                <a:cubicBezTo>
                  <a:pt x="126552" y="0"/>
                  <a:pt x="79993" y="46558"/>
                  <a:pt x="79993" y="103991"/>
                </a:cubicBezTo>
                <a:close/>
                <a:moveTo>
                  <a:pt x="239980" y="48044"/>
                </a:moveTo>
                <a:lnTo>
                  <a:pt x="239980" y="48044"/>
                </a:lnTo>
                <a:cubicBezTo>
                  <a:pt x="229738" y="58287"/>
                  <a:pt x="223984" y="72179"/>
                  <a:pt x="223981" y="86664"/>
                </a:cubicBezTo>
                <a:lnTo>
                  <a:pt x="223981" y="93064"/>
                </a:lnTo>
                <a:cubicBezTo>
                  <a:pt x="223981" y="107935"/>
                  <a:pt x="211926" y="119990"/>
                  <a:pt x="197056" y="119990"/>
                </a:cubicBezTo>
                <a:lnTo>
                  <a:pt x="170914" y="119990"/>
                </a:lnTo>
                <a:cubicBezTo>
                  <a:pt x="163764" y="119990"/>
                  <a:pt x="156908" y="117146"/>
                  <a:pt x="151857" y="112086"/>
                </a:cubicBezTo>
                <a:cubicBezTo>
                  <a:pt x="146806" y="107026"/>
                  <a:pt x="143975" y="100165"/>
                  <a:pt x="143988" y="93016"/>
                </a:cubicBezTo>
                <a:lnTo>
                  <a:pt x="143988" y="86616"/>
                </a:lnTo>
                <a:cubicBezTo>
                  <a:pt x="143986" y="72131"/>
                  <a:pt x="138231" y="58239"/>
                  <a:pt x="127989" y="47996"/>
                </a:cubicBezTo>
                <a:lnTo>
                  <a:pt x="127989" y="47996"/>
                </a:lnTo>
                <a:moveTo>
                  <a:pt x="183985" y="167986"/>
                </a:moveTo>
                <a:lnTo>
                  <a:pt x="183985" y="47996"/>
                </a:lnTo>
                <a:moveTo>
                  <a:pt x="207983" y="167986"/>
                </a:moveTo>
                <a:lnTo>
                  <a:pt x="159987" y="167986"/>
                </a:lnTo>
                <a:moveTo>
                  <a:pt x="199983" y="47996"/>
                </a:moveTo>
                <a:lnTo>
                  <a:pt x="167986" y="47996"/>
                </a:lnTo>
                <a:moveTo>
                  <a:pt x="0" y="367970"/>
                </a:moveTo>
                <a:lnTo>
                  <a:pt x="79993" y="367970"/>
                </a:lnTo>
                <a:cubicBezTo>
                  <a:pt x="97665" y="367970"/>
                  <a:pt x="111990" y="353644"/>
                  <a:pt x="111990" y="335972"/>
                </a:cubicBezTo>
                <a:lnTo>
                  <a:pt x="111990" y="303975"/>
                </a:lnTo>
                <a:cubicBezTo>
                  <a:pt x="111990" y="286303"/>
                  <a:pt x="97665" y="271977"/>
                  <a:pt x="79993" y="271977"/>
                </a:cubicBezTo>
                <a:lnTo>
                  <a:pt x="0" y="271977"/>
                </a:lnTo>
                <a:moveTo>
                  <a:pt x="79993" y="367970"/>
                </a:moveTo>
                <a:lnTo>
                  <a:pt x="343972" y="367970"/>
                </a:lnTo>
                <a:cubicBezTo>
                  <a:pt x="361570" y="367970"/>
                  <a:pt x="367970" y="353651"/>
                  <a:pt x="367970" y="335972"/>
                </a:cubicBezTo>
                <a:lnTo>
                  <a:pt x="367970" y="303975"/>
                </a:lnTo>
                <a:cubicBezTo>
                  <a:pt x="367970" y="286376"/>
                  <a:pt x="361570" y="271977"/>
                  <a:pt x="343972" y="271977"/>
                </a:cubicBezTo>
                <a:lnTo>
                  <a:pt x="79993" y="271977"/>
                </a:lnTo>
                <a:moveTo>
                  <a:pt x="303975" y="367970"/>
                </a:moveTo>
                <a:lnTo>
                  <a:pt x="303975" y="271977"/>
                </a:lnTo>
                <a:moveTo>
                  <a:pt x="271977" y="367970"/>
                </a:moveTo>
                <a:lnTo>
                  <a:pt x="271977" y="271977"/>
                </a:lnTo>
                <a:moveTo>
                  <a:pt x="207983" y="367970"/>
                </a:moveTo>
                <a:lnTo>
                  <a:pt x="207983" y="271977"/>
                </a:lnTo>
                <a:moveTo>
                  <a:pt x="175985" y="367970"/>
                </a:moveTo>
                <a:lnTo>
                  <a:pt x="175985" y="271977"/>
                </a:lnTo>
                <a:moveTo>
                  <a:pt x="79993" y="335972"/>
                </a:moveTo>
                <a:lnTo>
                  <a:pt x="15998" y="335972"/>
                </a:lnTo>
                <a:moveTo>
                  <a:pt x="79993" y="303975"/>
                </a:moveTo>
                <a:lnTo>
                  <a:pt x="15998" y="303975"/>
                </a:lnTo>
              </a:path>
            </a:pathLst>
          </a:custGeom>
          <a:noFill/>
          <a:ln w="12001">
            <a:solidFill>
              <a:srgbClr val="44E095"/>
            </a:solidFill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095435" y="3211600"/>
            <a:ext cx="1244088" cy="191985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 anchor="t">
            <a:noAutofit/>
          </a:bodyPr>
          <a:lstStyle/>
          <a:p>
            <a:pPr algn="ctr"/>
            <a:r>
              <a:rPr sz="1200" b="0">
                <a:solidFill>
                  <a:srgbClr val="44E095"/>
                </a:solidFill>
                <a:latin typeface="Roboto"/>
              </a:rPr>
              <a:t>Agencia Personal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6935313" y="3115650"/>
            <a:ext cx="1198845" cy="431881"/>
            <a:chOff x="6757511" y="2965594"/>
            <a:chExt cx="1198845" cy="431881"/>
          </a:xfrm>
        </p:grpSpPr>
        <p:sp>
          <p:nvSpPr>
            <p:cNvPr id="32" name="TextBox 31"/>
            <p:cNvSpPr txBox="1"/>
            <p:nvPr/>
          </p:nvSpPr>
          <p:spPr>
            <a:xfrm>
              <a:off x="6757511" y="2965594"/>
              <a:ext cx="1198845" cy="14392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FFFFFF"/>
                  </a:solidFill>
                  <a:latin typeface="Roboto"/>
                </a:rPr>
                <a:t>Autoeficacia, locus de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757511" y="3109516"/>
              <a:ext cx="1198845" cy="14392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FFFFFF"/>
                  </a:solidFill>
                  <a:latin typeface="Roboto"/>
                </a:rPr>
                <a:t>control interno y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757511" y="3253439"/>
              <a:ext cx="1198845" cy="14403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FFFFFF"/>
                  </a:solidFill>
                  <a:latin typeface="Roboto"/>
                </a:rPr>
                <a:t>acuerdo en la pareja</a:t>
              </a:r>
            </a:p>
          </p:txBody>
        </p:sp>
      </p:grpSp>
      <p:sp>
        <p:nvSpPr>
          <p:cNvPr id="36" name="Rounded Rectangle 35"/>
          <p:cNvSpPr/>
          <p:nvPr/>
        </p:nvSpPr>
        <p:spPr>
          <a:xfrm>
            <a:off x="635002" y="3717191"/>
            <a:ext cx="57150" cy="57150"/>
          </a:xfrm>
          <a:custGeom>
            <a:avLst/>
            <a:gdLst/>
            <a:ahLst/>
            <a:cxnLst/>
            <a:rect l="0" t="0" r="0" b="0"/>
            <a:pathLst>
              <a:path w="57150" h="57150">
                <a:moveTo>
                  <a:pt x="0" y="28575"/>
                </a:moveTo>
                <a:cubicBezTo>
                  <a:pt x="0" y="44356"/>
                  <a:pt x="12793" y="57150"/>
                  <a:pt x="28575" y="57150"/>
                </a:cubicBezTo>
                <a:cubicBezTo>
                  <a:pt x="44356" y="57150"/>
                  <a:pt x="57150" y="44356"/>
                  <a:pt x="57150" y="28575"/>
                </a:cubicBezTo>
                <a:cubicBezTo>
                  <a:pt x="57150" y="12793"/>
                  <a:pt x="44356" y="0"/>
                  <a:pt x="28575" y="0"/>
                </a:cubicBezTo>
                <a:cubicBezTo>
                  <a:pt x="12793" y="0"/>
                  <a:pt x="0" y="12793"/>
                  <a:pt x="0" y="28575"/>
                </a:cubicBezTo>
              </a:path>
            </a:pathLst>
          </a:custGeom>
          <a:noFill/>
          <a:ln w="14287">
            <a:solidFill>
              <a:srgbClr val="FFFFFF"/>
            </a:solidFill>
          </a:ln>
        </p:spPr>
        <p:txBody>
          <a:bodyPr rtlCol="0" anchor="ctr"/>
          <a:lstStyle/>
          <a:p>
            <a:pPr algn="ctr"/>
          </a:p>
        </p:txBody>
      </p:sp>
      <p:grpSp>
        <p:nvGrpSpPr>
          <p:cNvPr id="39" name="Group 38"/>
          <p:cNvGrpSpPr/>
          <p:nvPr/>
        </p:nvGrpSpPr>
        <p:grpSpPr>
          <a:xfrm>
            <a:off x="796926" y="3631461"/>
            <a:ext cx="1911067" cy="380952"/>
            <a:chOff x="619124" y="3481405"/>
            <a:chExt cx="1911067" cy="380952"/>
          </a:xfrm>
        </p:grpSpPr>
        <p:sp>
          <p:nvSpPr>
            <p:cNvPr id="37" name="TextBox 36"/>
            <p:cNvSpPr txBox="1"/>
            <p:nvPr/>
          </p:nvSpPr>
          <p:spPr>
            <a:xfrm>
              <a:off x="619124" y="3481405"/>
              <a:ext cx="1911067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FFFFFF"/>
                  </a:solidFill>
                  <a:latin typeface="Roboto"/>
                </a:rPr>
                <a:t>Agencia personal: percepción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19124" y="3671905"/>
              <a:ext cx="1911067" cy="19045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FFFFFF"/>
                  </a:solidFill>
                  <a:latin typeface="Roboto"/>
                </a:rPr>
                <a:t>ajustada del rol.</a:t>
              </a:r>
            </a:p>
          </p:txBody>
        </p:sp>
      </p:grpSp>
      <p:sp>
        <p:nvSpPr>
          <p:cNvPr id="40" name="Rounded Rectangle 39"/>
          <p:cNvSpPr/>
          <p:nvPr/>
        </p:nvSpPr>
        <p:spPr>
          <a:xfrm>
            <a:off x="3760348" y="3895545"/>
            <a:ext cx="252779" cy="359970"/>
          </a:xfrm>
          <a:custGeom>
            <a:avLst/>
            <a:gdLst/>
            <a:ahLst/>
            <a:cxnLst/>
            <a:rect l="0" t="0" r="0" b="0"/>
            <a:pathLst>
              <a:path w="252779" h="359970">
                <a:moveTo>
                  <a:pt x="126389" y="95992"/>
                </a:moveTo>
                <a:cubicBezTo>
                  <a:pt x="152897" y="95992"/>
                  <a:pt x="174385" y="74503"/>
                  <a:pt x="174385" y="47996"/>
                </a:cubicBezTo>
                <a:cubicBezTo>
                  <a:pt x="174385" y="21488"/>
                  <a:pt x="152897" y="0"/>
                  <a:pt x="126389" y="0"/>
                </a:cubicBezTo>
                <a:cubicBezTo>
                  <a:pt x="99881" y="0"/>
                  <a:pt x="78393" y="21488"/>
                  <a:pt x="78393" y="47996"/>
                </a:cubicBezTo>
                <a:cubicBezTo>
                  <a:pt x="78393" y="74503"/>
                  <a:pt x="99881" y="95992"/>
                  <a:pt x="126389" y="95992"/>
                </a:cubicBezTo>
                <a:close/>
                <a:moveTo>
                  <a:pt x="38396" y="359970"/>
                </a:moveTo>
                <a:cubicBezTo>
                  <a:pt x="38396" y="311974"/>
                  <a:pt x="78393" y="271977"/>
                  <a:pt x="126389" y="271977"/>
                </a:cubicBezTo>
                <a:cubicBezTo>
                  <a:pt x="174385" y="271977"/>
                  <a:pt x="214382" y="311974"/>
                  <a:pt x="214382" y="359970"/>
                </a:cubicBezTo>
                <a:moveTo>
                  <a:pt x="64394" y="188483"/>
                </a:moveTo>
                <a:cubicBezTo>
                  <a:pt x="64394" y="194984"/>
                  <a:pt x="70194" y="203082"/>
                  <a:pt x="73594" y="206383"/>
                </a:cubicBezTo>
                <a:cubicBezTo>
                  <a:pt x="86392" y="217582"/>
                  <a:pt x="89592" y="239980"/>
                  <a:pt x="76793" y="249579"/>
                </a:cubicBezTo>
                <a:cubicBezTo>
                  <a:pt x="63994" y="260778"/>
                  <a:pt x="44796" y="260778"/>
                  <a:pt x="31997" y="249579"/>
                </a:cubicBezTo>
                <a:cubicBezTo>
                  <a:pt x="12798" y="231981"/>
                  <a:pt x="0" y="199983"/>
                  <a:pt x="9599" y="172785"/>
                </a:cubicBezTo>
                <a:cubicBezTo>
                  <a:pt x="23998" y="129589"/>
                  <a:pt x="63994" y="95992"/>
                  <a:pt x="126389" y="95992"/>
                </a:cubicBezTo>
                <a:cubicBezTo>
                  <a:pt x="188784" y="95992"/>
                  <a:pt x="228781" y="129589"/>
                  <a:pt x="243180" y="172785"/>
                </a:cubicBezTo>
                <a:cubicBezTo>
                  <a:pt x="252779" y="199983"/>
                  <a:pt x="239980" y="231981"/>
                  <a:pt x="220781" y="249579"/>
                </a:cubicBezTo>
                <a:cubicBezTo>
                  <a:pt x="207982" y="260778"/>
                  <a:pt x="188784" y="260778"/>
                  <a:pt x="175985" y="249579"/>
                </a:cubicBezTo>
                <a:cubicBezTo>
                  <a:pt x="163186" y="239980"/>
                  <a:pt x="166386" y="217582"/>
                  <a:pt x="179185" y="206383"/>
                </a:cubicBezTo>
                <a:cubicBezTo>
                  <a:pt x="182585" y="203082"/>
                  <a:pt x="188384" y="194984"/>
                  <a:pt x="188384" y="188483"/>
                </a:cubicBezTo>
                <a:moveTo>
                  <a:pt x="82018" y="243605"/>
                </a:moveTo>
                <a:cubicBezTo>
                  <a:pt x="89952" y="260886"/>
                  <a:pt x="105821" y="271881"/>
                  <a:pt x="126451" y="271881"/>
                </a:cubicBezTo>
                <a:cubicBezTo>
                  <a:pt x="147082" y="271881"/>
                  <a:pt x="162951" y="260886"/>
                  <a:pt x="170886" y="243605"/>
                </a:cubicBezTo>
                <a:moveTo>
                  <a:pt x="172635" y="214382"/>
                </a:moveTo>
                <a:cubicBezTo>
                  <a:pt x="167851" y="193584"/>
                  <a:pt x="148715" y="177585"/>
                  <a:pt x="126389" y="177585"/>
                </a:cubicBezTo>
                <a:cubicBezTo>
                  <a:pt x="104063" y="177585"/>
                  <a:pt x="84927" y="193584"/>
                  <a:pt x="80143" y="214382"/>
                </a:cubicBezTo>
              </a:path>
            </a:pathLst>
          </a:custGeom>
          <a:noFill/>
          <a:ln w="12001">
            <a:solidFill>
              <a:srgbClr val="4F92FF"/>
            </a:solidFill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4888266" y="3979537"/>
            <a:ext cx="1658426" cy="191985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 anchor="t">
            <a:noAutofit/>
          </a:bodyPr>
          <a:lstStyle/>
          <a:p>
            <a:pPr algn="ctr"/>
            <a:r>
              <a:rPr sz="1200" b="0">
                <a:solidFill>
                  <a:srgbClr val="4F92FF"/>
                </a:solidFill>
                <a:latin typeface="Roboto"/>
              </a:rPr>
              <a:t>Habilidades Educativas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7247288" y="4027551"/>
            <a:ext cx="1328385" cy="287930"/>
            <a:chOff x="7069486" y="3877495"/>
            <a:chExt cx="1328385" cy="287930"/>
          </a:xfrm>
        </p:grpSpPr>
        <p:sp>
          <p:nvSpPr>
            <p:cNvPr id="42" name="TextBox 41"/>
            <p:cNvSpPr txBox="1"/>
            <p:nvPr/>
          </p:nvSpPr>
          <p:spPr>
            <a:xfrm>
              <a:off x="7069486" y="3877495"/>
              <a:ext cx="1328385" cy="14392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FFFFFF"/>
                  </a:solidFill>
                  <a:latin typeface="Roboto"/>
                </a:rPr>
                <a:t>Calidez, afecto, control y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7069486" y="4021417"/>
              <a:ext cx="1328385" cy="14400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FFFFFF"/>
                  </a:solidFill>
                  <a:latin typeface="Roboto"/>
                </a:rPr>
                <a:t>estimulación</a:t>
              </a:r>
            </a:p>
          </p:txBody>
        </p:sp>
      </p:grpSp>
      <p:sp>
        <p:nvSpPr>
          <p:cNvPr id="45" name="Rounded Rectangle 44"/>
          <p:cNvSpPr/>
          <p:nvPr/>
        </p:nvSpPr>
        <p:spPr>
          <a:xfrm>
            <a:off x="635002" y="4326745"/>
            <a:ext cx="57150" cy="57150"/>
          </a:xfrm>
          <a:custGeom>
            <a:avLst/>
            <a:gdLst/>
            <a:ahLst/>
            <a:cxnLst/>
            <a:rect l="0" t="0" r="0" b="0"/>
            <a:pathLst>
              <a:path w="57150" h="57150">
                <a:moveTo>
                  <a:pt x="0" y="28575"/>
                </a:moveTo>
                <a:cubicBezTo>
                  <a:pt x="0" y="44356"/>
                  <a:pt x="12793" y="57150"/>
                  <a:pt x="28575" y="57150"/>
                </a:cubicBezTo>
                <a:cubicBezTo>
                  <a:pt x="44356" y="57150"/>
                  <a:pt x="57150" y="44356"/>
                  <a:pt x="57150" y="28575"/>
                </a:cubicBezTo>
                <a:cubicBezTo>
                  <a:pt x="57150" y="12793"/>
                  <a:pt x="44356" y="0"/>
                  <a:pt x="28575" y="0"/>
                </a:cubicBezTo>
                <a:cubicBezTo>
                  <a:pt x="12793" y="0"/>
                  <a:pt x="0" y="12793"/>
                  <a:pt x="0" y="28575"/>
                </a:cubicBezTo>
              </a:path>
            </a:pathLst>
          </a:custGeom>
          <a:noFill/>
          <a:ln w="14287">
            <a:solidFill>
              <a:srgbClr val="FFFFFF"/>
            </a:solidFill>
          </a:ln>
        </p:spPr>
        <p:txBody>
          <a:bodyPr rtlCol="0" anchor="ctr"/>
          <a:lstStyle/>
          <a:p>
            <a:pPr algn="ctr"/>
          </a:p>
        </p:txBody>
      </p:sp>
      <p:grpSp>
        <p:nvGrpSpPr>
          <p:cNvPr id="48" name="Group 47"/>
          <p:cNvGrpSpPr/>
          <p:nvPr/>
        </p:nvGrpSpPr>
        <p:grpSpPr>
          <a:xfrm>
            <a:off x="796927" y="4241016"/>
            <a:ext cx="1700098" cy="380952"/>
            <a:chOff x="619125" y="4090960"/>
            <a:chExt cx="1700098" cy="380952"/>
          </a:xfrm>
        </p:grpSpPr>
        <p:sp>
          <p:nvSpPr>
            <p:cNvPr id="46" name="TextBox 45"/>
            <p:cNvSpPr txBox="1"/>
            <p:nvPr/>
          </p:nvSpPr>
          <p:spPr>
            <a:xfrm>
              <a:off x="619125" y="4090960"/>
              <a:ext cx="1700098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FFFFFF"/>
                  </a:solidFill>
                  <a:latin typeface="Roboto"/>
                </a:rPr>
                <a:t>Autonomía y apoyo: visión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19125" y="4281460"/>
              <a:ext cx="1700098" cy="19045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FFFFFF"/>
                  </a:solidFill>
                  <a:latin typeface="Roboto"/>
                </a:rPr>
                <a:t>positiva.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272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4572000" y="371475"/>
            <a:ext cx="4200525" cy="440055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371475" y="371474"/>
            <a:ext cx="1828800" cy="1647825"/>
          </a:xfrm>
          <a:custGeom>
            <a:avLst/>
            <a:gdLst/>
            <a:ahLst/>
            <a:cxnLst/>
            <a:rect l="0" t="0" r="0" b="0"/>
            <a:pathLst>
              <a:path w="1828800" h="1647825">
                <a:moveTo>
                  <a:pt x="0" y="114300"/>
                </a:moveTo>
                <a:cubicBezTo>
                  <a:pt x="0" y="51174"/>
                  <a:pt x="51174" y="0"/>
                  <a:pt x="114300" y="0"/>
                </a:cubicBezTo>
                <a:moveTo>
                  <a:pt x="1714500" y="0"/>
                </a:moveTo>
                <a:lnTo>
                  <a:pt x="114300" y="0"/>
                </a:lnTo>
                <a:moveTo>
                  <a:pt x="1828800" y="114300"/>
                </a:moveTo>
                <a:cubicBezTo>
                  <a:pt x="1828800" y="51174"/>
                  <a:pt x="1777625" y="0"/>
                  <a:pt x="1714500" y="0"/>
                </a:cubicBezTo>
                <a:moveTo>
                  <a:pt x="1828800" y="1533525"/>
                </a:moveTo>
                <a:lnTo>
                  <a:pt x="1828800" y="114300"/>
                </a:lnTo>
                <a:moveTo>
                  <a:pt x="1714500" y="1647825"/>
                </a:moveTo>
                <a:cubicBezTo>
                  <a:pt x="1777625" y="1647825"/>
                  <a:pt x="1828800" y="1596650"/>
                  <a:pt x="1828800" y="1533525"/>
                </a:cubicBezTo>
                <a:moveTo>
                  <a:pt x="1714500" y="1647825"/>
                </a:moveTo>
                <a:lnTo>
                  <a:pt x="114300" y="1647825"/>
                </a:lnTo>
                <a:moveTo>
                  <a:pt x="114300" y="1647825"/>
                </a:moveTo>
                <a:cubicBezTo>
                  <a:pt x="51174" y="1647825"/>
                  <a:pt x="0" y="1596650"/>
                  <a:pt x="0" y="1533525"/>
                </a:cubicBezTo>
                <a:moveTo>
                  <a:pt x="0" y="1533525"/>
                </a:moveTo>
                <a:lnTo>
                  <a:pt x="0" y="114300"/>
                </a:lnTo>
              </a:path>
            </a:pathLst>
          </a:custGeom>
          <a:noFill/>
          <a:ln w="14287">
            <a:solidFill>
              <a:srgbClr val="FFE60A"/>
            </a:solidFill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2371725" y="371474"/>
            <a:ext cx="1828800" cy="1647825"/>
          </a:xfrm>
          <a:custGeom>
            <a:avLst/>
            <a:gdLst/>
            <a:ahLst/>
            <a:cxnLst/>
            <a:rect l="0" t="0" r="0" b="0"/>
            <a:pathLst>
              <a:path w="1828800" h="1647825">
                <a:moveTo>
                  <a:pt x="0" y="114300"/>
                </a:moveTo>
                <a:cubicBezTo>
                  <a:pt x="0" y="51174"/>
                  <a:pt x="51174" y="0"/>
                  <a:pt x="114300" y="0"/>
                </a:cubicBezTo>
                <a:moveTo>
                  <a:pt x="1714500" y="0"/>
                </a:moveTo>
                <a:lnTo>
                  <a:pt x="114300" y="0"/>
                </a:lnTo>
                <a:moveTo>
                  <a:pt x="1828800" y="114300"/>
                </a:moveTo>
                <a:cubicBezTo>
                  <a:pt x="1828800" y="51174"/>
                  <a:pt x="1777625" y="0"/>
                  <a:pt x="1714500" y="0"/>
                </a:cubicBezTo>
                <a:moveTo>
                  <a:pt x="1828800" y="1533525"/>
                </a:moveTo>
                <a:lnTo>
                  <a:pt x="1828800" y="114300"/>
                </a:lnTo>
                <a:moveTo>
                  <a:pt x="1714500" y="1647825"/>
                </a:moveTo>
                <a:cubicBezTo>
                  <a:pt x="1777625" y="1647825"/>
                  <a:pt x="1828800" y="1596650"/>
                  <a:pt x="1828800" y="1533525"/>
                </a:cubicBezTo>
                <a:moveTo>
                  <a:pt x="1714500" y="1647825"/>
                </a:moveTo>
                <a:lnTo>
                  <a:pt x="114300" y="1647825"/>
                </a:lnTo>
                <a:moveTo>
                  <a:pt x="114300" y="1647825"/>
                </a:moveTo>
                <a:cubicBezTo>
                  <a:pt x="51174" y="1647825"/>
                  <a:pt x="0" y="1596650"/>
                  <a:pt x="0" y="1533525"/>
                </a:cubicBezTo>
                <a:moveTo>
                  <a:pt x="0" y="1533525"/>
                </a:moveTo>
                <a:lnTo>
                  <a:pt x="0" y="114300"/>
                </a:lnTo>
              </a:path>
            </a:pathLst>
          </a:custGeom>
          <a:noFill/>
          <a:ln w="14287">
            <a:solidFill>
              <a:srgbClr val="FFE60A"/>
            </a:solidFill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81024" y="561975"/>
            <a:ext cx="1082992" cy="22860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 anchor="t">
            <a:noAutofit/>
          </a:bodyPr>
          <a:lstStyle/>
          <a:p>
            <a:pPr algn="l"/>
            <a:r>
              <a:rPr sz="1500" b="0">
                <a:solidFill>
                  <a:srgbClr val="FFE60A"/>
                </a:solidFill>
                <a:latin typeface="Roboto"/>
              </a:rPr>
              <a:t>Democrático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81275" y="561975"/>
            <a:ext cx="842124" cy="22860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 anchor="t">
            <a:noAutofit/>
          </a:bodyPr>
          <a:lstStyle/>
          <a:p>
            <a:pPr algn="l"/>
            <a:r>
              <a:rPr sz="1500" b="0">
                <a:solidFill>
                  <a:srgbClr val="FFE60A"/>
                </a:solidFill>
                <a:latin typeface="Roboto"/>
              </a:rPr>
              <a:t>Permisivo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581025" y="876300"/>
            <a:ext cx="1269206" cy="952500"/>
            <a:chOff x="581025" y="876300"/>
            <a:chExt cx="1269206" cy="952500"/>
          </a:xfrm>
        </p:grpSpPr>
        <p:sp>
          <p:nvSpPr>
            <p:cNvPr id="7" name="TextBox 6"/>
            <p:cNvSpPr txBox="1"/>
            <p:nvPr/>
          </p:nvSpPr>
          <p:spPr>
            <a:xfrm>
              <a:off x="581025" y="876300"/>
              <a:ext cx="1269206" cy="19049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Afecto manifiesto,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81025" y="1066799"/>
              <a:ext cx="1269206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límites claros y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81025" y="1257300"/>
              <a:ext cx="1269206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métodos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81025" y="1447800"/>
              <a:ext cx="1269206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disciplinarios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81025" y="1638300"/>
              <a:ext cx="1269206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inductivos.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581275" y="876300"/>
            <a:ext cx="1360531" cy="952500"/>
            <a:chOff x="2581275" y="876300"/>
            <a:chExt cx="1360531" cy="952500"/>
          </a:xfrm>
        </p:grpSpPr>
        <p:sp>
          <p:nvSpPr>
            <p:cNvPr id="13" name="TextBox 12"/>
            <p:cNvSpPr txBox="1"/>
            <p:nvPr/>
          </p:nvSpPr>
          <p:spPr>
            <a:xfrm>
              <a:off x="2581275" y="876300"/>
              <a:ext cx="1360531" cy="19049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Aceptación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581275" y="1066799"/>
              <a:ext cx="1360531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incondicional con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581275" y="1257300"/>
              <a:ext cx="1360531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escasas exigencias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581275" y="1447800"/>
              <a:ext cx="1360531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y ausencia de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581275" y="1638300"/>
              <a:ext cx="1360531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control.</a:t>
              </a:r>
            </a:p>
          </p:txBody>
        </p:sp>
      </p:grpSp>
      <p:sp>
        <p:nvSpPr>
          <p:cNvPr id="19" name="Rounded Rectangle 18"/>
          <p:cNvSpPr/>
          <p:nvPr/>
        </p:nvSpPr>
        <p:spPr>
          <a:xfrm>
            <a:off x="371475" y="1895474"/>
            <a:ext cx="1830466" cy="1457325"/>
          </a:xfrm>
          <a:custGeom>
            <a:avLst/>
            <a:gdLst/>
            <a:ahLst/>
            <a:cxnLst/>
            <a:rect l="0" t="0" r="0" b="0"/>
            <a:pathLst>
              <a:path w="1830466" h="1457325">
                <a:moveTo>
                  <a:pt x="0" y="114300"/>
                </a:moveTo>
                <a:cubicBezTo>
                  <a:pt x="0" y="51174"/>
                  <a:pt x="51174" y="0"/>
                  <a:pt x="114300" y="0"/>
                </a:cubicBezTo>
                <a:moveTo>
                  <a:pt x="1716166" y="0"/>
                </a:moveTo>
                <a:lnTo>
                  <a:pt x="114300" y="0"/>
                </a:lnTo>
                <a:moveTo>
                  <a:pt x="1830466" y="114300"/>
                </a:moveTo>
                <a:cubicBezTo>
                  <a:pt x="1830466" y="51174"/>
                  <a:pt x="1779292" y="0"/>
                  <a:pt x="1716166" y="0"/>
                </a:cubicBezTo>
                <a:moveTo>
                  <a:pt x="1830466" y="1343025"/>
                </a:moveTo>
                <a:lnTo>
                  <a:pt x="1830466" y="114300"/>
                </a:lnTo>
                <a:moveTo>
                  <a:pt x="1716166" y="1457325"/>
                </a:moveTo>
                <a:cubicBezTo>
                  <a:pt x="1779292" y="1457325"/>
                  <a:pt x="1830466" y="1406150"/>
                  <a:pt x="1830466" y="1343025"/>
                </a:cubicBezTo>
                <a:moveTo>
                  <a:pt x="1716166" y="1457325"/>
                </a:moveTo>
                <a:lnTo>
                  <a:pt x="114300" y="1457325"/>
                </a:lnTo>
                <a:moveTo>
                  <a:pt x="114300" y="1457325"/>
                </a:moveTo>
                <a:cubicBezTo>
                  <a:pt x="51174" y="1457325"/>
                  <a:pt x="0" y="1406150"/>
                  <a:pt x="0" y="1343025"/>
                </a:cubicBezTo>
                <a:moveTo>
                  <a:pt x="0" y="1343025"/>
                </a:moveTo>
                <a:lnTo>
                  <a:pt x="0" y="114300"/>
                </a:lnTo>
              </a:path>
            </a:pathLst>
          </a:custGeom>
          <a:noFill/>
          <a:ln w="14287">
            <a:solidFill>
              <a:srgbClr val="FFE60A"/>
            </a:solidFill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2371725" y="1895474"/>
            <a:ext cx="1828800" cy="1457325"/>
          </a:xfrm>
          <a:custGeom>
            <a:avLst/>
            <a:gdLst/>
            <a:ahLst/>
            <a:cxnLst/>
            <a:rect l="0" t="0" r="0" b="0"/>
            <a:pathLst>
              <a:path w="1828800" h="1457325">
                <a:moveTo>
                  <a:pt x="0" y="114300"/>
                </a:moveTo>
                <a:cubicBezTo>
                  <a:pt x="0" y="51174"/>
                  <a:pt x="51174" y="0"/>
                  <a:pt x="114300" y="0"/>
                </a:cubicBezTo>
                <a:moveTo>
                  <a:pt x="1714500" y="0"/>
                </a:moveTo>
                <a:lnTo>
                  <a:pt x="114300" y="0"/>
                </a:lnTo>
                <a:moveTo>
                  <a:pt x="1828800" y="114300"/>
                </a:moveTo>
                <a:cubicBezTo>
                  <a:pt x="1828800" y="51174"/>
                  <a:pt x="1777625" y="0"/>
                  <a:pt x="1714500" y="0"/>
                </a:cubicBezTo>
                <a:moveTo>
                  <a:pt x="1828800" y="1343025"/>
                </a:moveTo>
                <a:lnTo>
                  <a:pt x="1828800" y="114300"/>
                </a:lnTo>
                <a:moveTo>
                  <a:pt x="1714500" y="1457325"/>
                </a:moveTo>
                <a:cubicBezTo>
                  <a:pt x="1777625" y="1457325"/>
                  <a:pt x="1828800" y="1406150"/>
                  <a:pt x="1828800" y="1343025"/>
                </a:cubicBezTo>
                <a:moveTo>
                  <a:pt x="1714500" y="1457325"/>
                </a:moveTo>
                <a:lnTo>
                  <a:pt x="114300" y="1457325"/>
                </a:lnTo>
                <a:moveTo>
                  <a:pt x="114300" y="1457325"/>
                </a:moveTo>
                <a:cubicBezTo>
                  <a:pt x="51174" y="1457325"/>
                  <a:pt x="0" y="1406150"/>
                  <a:pt x="0" y="1343025"/>
                </a:cubicBezTo>
                <a:moveTo>
                  <a:pt x="0" y="1343025"/>
                </a:moveTo>
                <a:lnTo>
                  <a:pt x="0" y="114300"/>
                </a:lnTo>
              </a:path>
            </a:pathLst>
          </a:custGeom>
          <a:noFill/>
          <a:ln w="14287">
            <a:solidFill>
              <a:srgbClr val="FFE60A"/>
            </a:solidFill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81025" y="2085975"/>
            <a:ext cx="893806" cy="22860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 anchor="t">
            <a:noAutofit/>
          </a:bodyPr>
          <a:lstStyle/>
          <a:p>
            <a:pPr algn="l"/>
            <a:r>
              <a:rPr sz="1500" b="0">
                <a:solidFill>
                  <a:srgbClr val="FFE60A"/>
                </a:solidFill>
                <a:latin typeface="Roboto"/>
              </a:rPr>
              <a:t>Autoritario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581275" y="2085975"/>
            <a:ext cx="913095" cy="22860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 anchor="t">
            <a:noAutofit/>
          </a:bodyPr>
          <a:lstStyle/>
          <a:p>
            <a:pPr algn="l"/>
            <a:r>
              <a:rPr sz="1500" b="0">
                <a:solidFill>
                  <a:srgbClr val="FFE60A"/>
                </a:solidFill>
                <a:latin typeface="Roboto"/>
              </a:rPr>
              <a:t>Negligente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581025" y="2400300"/>
            <a:ext cx="1411366" cy="762000"/>
            <a:chOff x="581025" y="2400300"/>
            <a:chExt cx="1411366" cy="762000"/>
          </a:xfrm>
        </p:grpSpPr>
        <p:sp>
          <p:nvSpPr>
            <p:cNvPr id="23" name="TextBox 22"/>
            <p:cNvSpPr txBox="1"/>
            <p:nvPr/>
          </p:nvSpPr>
          <p:spPr>
            <a:xfrm>
              <a:off x="581025" y="2400300"/>
              <a:ext cx="1411366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Afecto controlado,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81025" y="2590800"/>
              <a:ext cx="1411366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predominancia de la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81025" y="2781300"/>
              <a:ext cx="1411366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perspectiva adulta y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81025" y="2971800"/>
              <a:ext cx="1411366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coerción.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581275" y="2400300"/>
            <a:ext cx="1367313" cy="762000"/>
            <a:chOff x="2581275" y="2400300"/>
            <a:chExt cx="1367313" cy="762000"/>
          </a:xfrm>
        </p:grpSpPr>
        <p:sp>
          <p:nvSpPr>
            <p:cNvPr id="28" name="TextBox 27"/>
            <p:cNvSpPr txBox="1"/>
            <p:nvPr/>
          </p:nvSpPr>
          <p:spPr>
            <a:xfrm>
              <a:off x="2581275" y="2400300"/>
              <a:ext cx="1367313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Insensibilidad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581275" y="2590800"/>
              <a:ext cx="1367313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emocional,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581275" y="2781300"/>
              <a:ext cx="1367313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inatención y control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581275" y="2971800"/>
              <a:ext cx="1367313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ausente o excesivo.</a:t>
              </a:r>
            </a:p>
          </p:txBody>
        </p:sp>
      </p:grpSp>
      <p:sp>
        <p:nvSpPr>
          <p:cNvPr id="33" name="Rounded Rectangle 32"/>
          <p:cNvSpPr/>
          <p:nvPr/>
        </p:nvSpPr>
        <p:spPr>
          <a:xfrm>
            <a:off x="371475" y="3419474"/>
            <a:ext cx="3829050" cy="1352550"/>
          </a:xfrm>
          <a:custGeom>
            <a:avLst/>
            <a:gdLst/>
            <a:ahLst/>
            <a:cxnLst/>
            <a:rect l="0" t="0" r="0" b="0"/>
            <a:pathLst>
              <a:path w="3829050" h="1352550">
                <a:moveTo>
                  <a:pt x="0" y="114300"/>
                </a:moveTo>
                <a:cubicBezTo>
                  <a:pt x="0" y="51174"/>
                  <a:pt x="51174" y="0"/>
                  <a:pt x="114300" y="0"/>
                </a:cubicBezTo>
                <a:moveTo>
                  <a:pt x="3714750" y="0"/>
                </a:moveTo>
                <a:lnTo>
                  <a:pt x="114300" y="0"/>
                </a:lnTo>
                <a:moveTo>
                  <a:pt x="3829050" y="114300"/>
                </a:moveTo>
                <a:cubicBezTo>
                  <a:pt x="3829050" y="51174"/>
                  <a:pt x="3777875" y="0"/>
                  <a:pt x="3714750" y="0"/>
                </a:cubicBezTo>
                <a:moveTo>
                  <a:pt x="3829050" y="1238250"/>
                </a:moveTo>
                <a:lnTo>
                  <a:pt x="3829050" y="114300"/>
                </a:lnTo>
                <a:moveTo>
                  <a:pt x="3714750" y="1352550"/>
                </a:moveTo>
                <a:cubicBezTo>
                  <a:pt x="3777875" y="1352550"/>
                  <a:pt x="3829050" y="1301375"/>
                  <a:pt x="3829050" y="1238250"/>
                </a:cubicBezTo>
                <a:moveTo>
                  <a:pt x="3714750" y="1352550"/>
                </a:moveTo>
                <a:lnTo>
                  <a:pt x="114300" y="1352550"/>
                </a:lnTo>
                <a:moveTo>
                  <a:pt x="114300" y="1352550"/>
                </a:moveTo>
                <a:cubicBezTo>
                  <a:pt x="51174" y="1352550"/>
                  <a:pt x="0" y="1301375"/>
                  <a:pt x="0" y="1238250"/>
                </a:cubicBezTo>
                <a:moveTo>
                  <a:pt x="0" y="1238250"/>
                </a:moveTo>
                <a:lnTo>
                  <a:pt x="0" y="114300"/>
                </a:lnTo>
              </a:path>
            </a:pathLst>
          </a:custGeom>
          <a:noFill/>
          <a:ln w="14287">
            <a:solidFill>
              <a:srgbClr val="FFE60A"/>
            </a:solidFill>
          </a:ln>
        </p:spPr>
        <p:txBody>
          <a:bodyPr rtlCol="0" anchor="ctr"/>
          <a:lstStyle/>
          <a:p>
            <a:pPr algn="ctr"/>
          </a:p>
        </p:txBody>
      </p:sp>
      <p:grpSp>
        <p:nvGrpSpPr>
          <p:cNvPr id="36" name="Group 35"/>
          <p:cNvGrpSpPr/>
          <p:nvPr/>
        </p:nvGrpSpPr>
        <p:grpSpPr>
          <a:xfrm>
            <a:off x="4962525" y="3048000"/>
            <a:ext cx="3273742" cy="800100"/>
            <a:chOff x="4962525" y="3048000"/>
            <a:chExt cx="3273742" cy="800100"/>
          </a:xfrm>
        </p:grpSpPr>
        <p:sp>
          <p:nvSpPr>
            <p:cNvPr id="34" name="TextBox 33"/>
            <p:cNvSpPr txBox="1"/>
            <p:nvPr/>
          </p:nvSpPr>
          <p:spPr>
            <a:xfrm>
              <a:off x="4962525" y="3048000"/>
              <a:ext cx="3273742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FFFFFF"/>
                  </a:solidFill>
                  <a:latin typeface="Roboto"/>
                </a:rPr>
                <a:t>Análisis de los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962525" y="3448050"/>
              <a:ext cx="3273742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FFFFFF"/>
                  </a:solidFill>
                  <a:latin typeface="Roboto"/>
                </a:rPr>
                <a:t>Estilos Educativos</a:t>
              </a: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581025" y="3609975"/>
            <a:ext cx="1267663" cy="22860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 anchor="t">
            <a:noAutofit/>
          </a:bodyPr>
          <a:lstStyle/>
          <a:p>
            <a:pPr algn="l"/>
            <a:r>
              <a:rPr sz="1500" b="0">
                <a:solidFill>
                  <a:srgbClr val="FFE60A"/>
                </a:solidFill>
                <a:latin typeface="Roboto"/>
              </a:rPr>
              <a:t>Sobreprotector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581025" y="3924300"/>
            <a:ext cx="2990021" cy="381000"/>
            <a:chOff x="581025" y="3924300"/>
            <a:chExt cx="2990021" cy="381000"/>
          </a:xfrm>
        </p:grpSpPr>
        <p:sp>
          <p:nvSpPr>
            <p:cNvPr id="38" name="TextBox 37"/>
            <p:cNvSpPr txBox="1"/>
            <p:nvPr/>
          </p:nvSpPr>
          <p:spPr>
            <a:xfrm>
              <a:off x="581025" y="3924300"/>
              <a:ext cx="2990021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Impedimento de la autonomía y fomento de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581025" y="4114800"/>
              <a:ext cx="2990021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conductas infantiles.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4962525" y="3943350"/>
            <a:ext cx="3001327" cy="457200"/>
            <a:chOff x="4962525" y="3943350"/>
            <a:chExt cx="3001327" cy="457200"/>
          </a:xfrm>
        </p:grpSpPr>
        <p:sp>
          <p:nvSpPr>
            <p:cNvPr id="41" name="TextBox 40"/>
            <p:cNvSpPr txBox="1"/>
            <p:nvPr/>
          </p:nvSpPr>
          <p:spPr>
            <a:xfrm>
              <a:off x="4962525" y="3943350"/>
              <a:ext cx="3001327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FFFF"/>
                  </a:solidFill>
                  <a:latin typeface="Roboto"/>
                </a:rPr>
                <a:t>Patrones de conducta y clima en la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962525" y="4171950"/>
              <a:ext cx="3001327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FFFF"/>
                  </a:solidFill>
                  <a:latin typeface="Roboto"/>
                </a:rPr>
                <a:t>relación padre-hijo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272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56517" y="2214610"/>
            <a:ext cx="1321842" cy="942945"/>
          </a:xfrm>
          <a:custGeom>
            <a:avLst/>
            <a:gdLst/>
            <a:ahLst/>
            <a:cxnLst/>
            <a:rect l="0" t="0" r="0" b="0"/>
            <a:pathLst>
              <a:path w="1321842" h="942945">
                <a:moveTo>
                  <a:pt x="0" y="117868"/>
                </a:moveTo>
                <a:lnTo>
                  <a:pt x="0" y="58934"/>
                </a:lnTo>
                <a:cubicBezTo>
                  <a:pt x="0" y="26385"/>
                  <a:pt x="26385" y="0"/>
                  <a:pt x="58934" y="0"/>
                </a:cubicBezTo>
                <a:lnTo>
                  <a:pt x="117868" y="0"/>
                </a:lnTo>
                <a:moveTo>
                  <a:pt x="1321841" y="117868"/>
                </a:moveTo>
                <a:lnTo>
                  <a:pt x="1321841" y="825076"/>
                </a:lnTo>
                <a:moveTo>
                  <a:pt x="0" y="825076"/>
                </a:moveTo>
                <a:lnTo>
                  <a:pt x="0" y="117868"/>
                </a:lnTo>
                <a:moveTo>
                  <a:pt x="117868" y="0"/>
                </a:moveTo>
                <a:lnTo>
                  <a:pt x="1203973" y="0"/>
                </a:lnTo>
                <a:moveTo>
                  <a:pt x="0" y="825076"/>
                </a:moveTo>
                <a:lnTo>
                  <a:pt x="0" y="884011"/>
                </a:lnTo>
                <a:cubicBezTo>
                  <a:pt x="0" y="916559"/>
                  <a:pt x="26385" y="942945"/>
                  <a:pt x="58934" y="942945"/>
                </a:cubicBezTo>
                <a:lnTo>
                  <a:pt x="117868" y="942945"/>
                </a:lnTo>
                <a:moveTo>
                  <a:pt x="1321842" y="117868"/>
                </a:moveTo>
                <a:lnTo>
                  <a:pt x="1321842" y="58934"/>
                </a:lnTo>
                <a:cubicBezTo>
                  <a:pt x="1321842" y="26385"/>
                  <a:pt x="1295456" y="0"/>
                  <a:pt x="1262907" y="0"/>
                </a:cubicBezTo>
                <a:lnTo>
                  <a:pt x="1203973" y="0"/>
                </a:lnTo>
                <a:moveTo>
                  <a:pt x="1203973" y="942945"/>
                </a:moveTo>
                <a:lnTo>
                  <a:pt x="117868" y="942945"/>
                </a:lnTo>
                <a:moveTo>
                  <a:pt x="1321842" y="825076"/>
                </a:moveTo>
                <a:lnTo>
                  <a:pt x="1321842" y="884011"/>
                </a:lnTo>
                <a:cubicBezTo>
                  <a:pt x="1321842" y="916559"/>
                  <a:pt x="1295456" y="942945"/>
                  <a:pt x="1262907" y="942945"/>
                </a:cubicBezTo>
                <a:lnTo>
                  <a:pt x="1203973" y="942945"/>
                </a:lnTo>
              </a:path>
            </a:pathLst>
          </a:custGeom>
          <a:noFill/>
          <a:ln w="14730">
            <a:solidFill>
              <a:srgbClr val="FFFFFF"/>
            </a:solidFill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56517" y="3275422"/>
            <a:ext cx="1321842" cy="1119747"/>
          </a:xfrm>
          <a:custGeom>
            <a:avLst/>
            <a:gdLst/>
            <a:ahLst/>
            <a:cxnLst/>
            <a:rect l="0" t="0" r="0" b="0"/>
            <a:pathLst>
              <a:path w="1321842" h="1119747">
                <a:moveTo>
                  <a:pt x="0" y="117868"/>
                </a:moveTo>
                <a:lnTo>
                  <a:pt x="0" y="58934"/>
                </a:lnTo>
                <a:cubicBezTo>
                  <a:pt x="0" y="26385"/>
                  <a:pt x="26385" y="0"/>
                  <a:pt x="58934" y="0"/>
                </a:cubicBezTo>
                <a:lnTo>
                  <a:pt x="117868" y="0"/>
                </a:lnTo>
                <a:moveTo>
                  <a:pt x="1321841" y="117868"/>
                </a:moveTo>
                <a:lnTo>
                  <a:pt x="1321841" y="1001878"/>
                </a:lnTo>
                <a:moveTo>
                  <a:pt x="0" y="1001878"/>
                </a:moveTo>
                <a:lnTo>
                  <a:pt x="0" y="117868"/>
                </a:lnTo>
                <a:moveTo>
                  <a:pt x="117868" y="0"/>
                </a:moveTo>
                <a:lnTo>
                  <a:pt x="1203973" y="0"/>
                </a:lnTo>
                <a:moveTo>
                  <a:pt x="0" y="1001878"/>
                </a:moveTo>
                <a:lnTo>
                  <a:pt x="0" y="1060813"/>
                </a:lnTo>
                <a:cubicBezTo>
                  <a:pt x="0" y="1093361"/>
                  <a:pt x="26385" y="1119747"/>
                  <a:pt x="58934" y="1119747"/>
                </a:cubicBezTo>
                <a:lnTo>
                  <a:pt x="117868" y="1119747"/>
                </a:lnTo>
                <a:moveTo>
                  <a:pt x="1321842" y="117868"/>
                </a:moveTo>
                <a:lnTo>
                  <a:pt x="1321842" y="58934"/>
                </a:lnTo>
                <a:cubicBezTo>
                  <a:pt x="1321842" y="26385"/>
                  <a:pt x="1295456" y="0"/>
                  <a:pt x="1262907" y="0"/>
                </a:cubicBezTo>
                <a:lnTo>
                  <a:pt x="1203973" y="0"/>
                </a:lnTo>
                <a:moveTo>
                  <a:pt x="1203973" y="1119747"/>
                </a:moveTo>
                <a:lnTo>
                  <a:pt x="117868" y="1119747"/>
                </a:lnTo>
                <a:moveTo>
                  <a:pt x="1321842" y="1001878"/>
                </a:moveTo>
                <a:lnTo>
                  <a:pt x="1321842" y="1060813"/>
                </a:lnTo>
                <a:cubicBezTo>
                  <a:pt x="1321842" y="1093361"/>
                  <a:pt x="1295456" y="1119747"/>
                  <a:pt x="1262907" y="1119747"/>
                </a:cubicBezTo>
                <a:lnTo>
                  <a:pt x="1203973" y="1119747"/>
                </a:lnTo>
              </a:path>
            </a:pathLst>
          </a:custGeom>
          <a:noFill/>
          <a:ln w="14730">
            <a:solidFill>
              <a:srgbClr val="FFFFFF"/>
            </a:solidFill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1625" y="2568210"/>
            <a:ext cx="545430" cy="235734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 anchor="t">
            <a:noAutofit/>
          </a:bodyPr>
          <a:lstStyle/>
          <a:p>
            <a:pPr algn="ctr"/>
            <a:r>
              <a:rPr sz="1500" b="0">
                <a:solidFill>
                  <a:srgbClr val="FFFFFF"/>
                </a:solidFill>
                <a:latin typeface="Roboto"/>
              </a:rPr>
              <a:t>Teoría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68886" y="2803947"/>
            <a:ext cx="760923" cy="235734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 anchor="t">
            <a:noAutofit/>
          </a:bodyPr>
          <a:lstStyle/>
          <a:p>
            <a:pPr algn="ctr"/>
            <a:r>
              <a:rPr sz="1500" b="0">
                <a:solidFill>
                  <a:srgbClr val="FFFFFF"/>
                </a:solidFill>
                <a:latin typeface="Roboto"/>
              </a:rPr>
              <a:t>Innatista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28708" y="2803947"/>
            <a:ext cx="1208960" cy="235734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 anchor="t">
            <a:noAutofit/>
          </a:bodyPr>
          <a:lstStyle/>
          <a:p>
            <a:pPr algn="ctr"/>
            <a:r>
              <a:rPr sz="1500" b="0">
                <a:solidFill>
                  <a:srgbClr val="FFFFFF"/>
                </a:solidFill>
                <a:latin typeface="Roboto"/>
              </a:rPr>
              <a:t>Ambientalista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34644" y="2803947"/>
            <a:ext cx="878205" cy="235734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 anchor="t">
            <a:noAutofit/>
          </a:bodyPr>
          <a:lstStyle/>
          <a:p>
            <a:pPr algn="ctr"/>
            <a:r>
              <a:rPr sz="1500" b="0">
                <a:solidFill>
                  <a:srgbClr val="FFFFFF"/>
                </a:solidFill>
                <a:latin typeface="Roboto"/>
              </a:rPr>
              <a:t>Nurturista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54106" y="2803947"/>
            <a:ext cx="1317669" cy="235734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 anchor="t">
            <a:noAutofit/>
          </a:bodyPr>
          <a:lstStyle/>
          <a:p>
            <a:pPr algn="ctr"/>
            <a:r>
              <a:rPr sz="1500" b="0">
                <a:solidFill>
                  <a:srgbClr val="FFFFFF"/>
                </a:solidFill>
                <a:latin typeface="Roboto"/>
              </a:rPr>
              <a:t>Constructivista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100079" y="2339845"/>
            <a:ext cx="147335" cy="338870"/>
          </a:xfrm>
          <a:custGeom>
            <a:avLst/>
            <a:gdLst/>
            <a:ahLst/>
            <a:cxnLst/>
            <a:rect l="0" t="0" r="0" b="0"/>
            <a:pathLst>
              <a:path w="147335" h="338870">
                <a:moveTo>
                  <a:pt x="74698" y="114037"/>
                </a:moveTo>
                <a:cubicBezTo>
                  <a:pt x="83833" y="114037"/>
                  <a:pt x="86633" y="118604"/>
                  <a:pt x="94294" y="118899"/>
                </a:cubicBezTo>
                <a:cubicBezTo>
                  <a:pt x="101955" y="119194"/>
                  <a:pt x="108143" y="111090"/>
                  <a:pt x="113153" y="104165"/>
                </a:cubicBezTo>
                <a:cubicBezTo>
                  <a:pt x="123466" y="89432"/>
                  <a:pt x="131275" y="62175"/>
                  <a:pt x="120814" y="43758"/>
                </a:cubicBezTo>
                <a:cubicBezTo>
                  <a:pt x="115663" y="34830"/>
                  <a:pt x="106220" y="29243"/>
                  <a:pt x="95915" y="29025"/>
                </a:cubicBezTo>
                <a:cubicBezTo>
                  <a:pt x="88253" y="29025"/>
                  <a:pt x="79413" y="34329"/>
                  <a:pt x="74698" y="34329"/>
                </a:cubicBezTo>
                <a:cubicBezTo>
                  <a:pt x="69984" y="34329"/>
                  <a:pt x="61144" y="28877"/>
                  <a:pt x="53335" y="29025"/>
                </a:cubicBezTo>
                <a:cubicBezTo>
                  <a:pt x="43082" y="29293"/>
                  <a:pt x="33707" y="34874"/>
                  <a:pt x="28583" y="43758"/>
                </a:cubicBezTo>
                <a:cubicBezTo>
                  <a:pt x="17974" y="62175"/>
                  <a:pt x="25930" y="89285"/>
                  <a:pt x="36244" y="104165"/>
                </a:cubicBezTo>
                <a:cubicBezTo>
                  <a:pt x="41253" y="111385"/>
                  <a:pt x="47147" y="118899"/>
                  <a:pt x="55103" y="118899"/>
                </a:cubicBezTo>
                <a:cubicBezTo>
                  <a:pt x="63059" y="118899"/>
                  <a:pt x="65564" y="114037"/>
                  <a:pt x="74698" y="114037"/>
                </a:cubicBezTo>
                <a:close/>
                <a:moveTo>
                  <a:pt x="93410" y="0"/>
                </a:moveTo>
                <a:lnTo>
                  <a:pt x="78382" y="8398"/>
                </a:lnTo>
                <a:moveTo>
                  <a:pt x="119930" y="210836"/>
                </a:moveTo>
                <a:cubicBezTo>
                  <a:pt x="109965" y="215099"/>
                  <a:pt x="99240" y="217304"/>
                  <a:pt x="88401" y="217319"/>
                </a:cubicBezTo>
                <a:cubicBezTo>
                  <a:pt x="66981" y="217228"/>
                  <a:pt x="46514" y="208456"/>
                  <a:pt x="31677" y="193009"/>
                </a:cubicBezTo>
                <a:moveTo>
                  <a:pt x="25046" y="217319"/>
                </a:moveTo>
                <a:cubicBezTo>
                  <a:pt x="25046" y="243764"/>
                  <a:pt x="46485" y="265203"/>
                  <a:pt x="72930" y="265203"/>
                </a:cubicBezTo>
                <a:cubicBezTo>
                  <a:pt x="99376" y="265203"/>
                  <a:pt x="120814" y="243764"/>
                  <a:pt x="120814" y="217319"/>
                </a:cubicBezTo>
                <a:cubicBezTo>
                  <a:pt x="120814" y="190873"/>
                  <a:pt x="99376" y="169435"/>
                  <a:pt x="72930" y="169435"/>
                </a:cubicBezTo>
                <a:cubicBezTo>
                  <a:pt x="46485" y="169435"/>
                  <a:pt x="25046" y="190873"/>
                  <a:pt x="25046" y="217319"/>
                </a:cubicBezTo>
                <a:moveTo>
                  <a:pt x="147335" y="338870"/>
                </a:moveTo>
                <a:cubicBezTo>
                  <a:pt x="136074" y="307888"/>
                  <a:pt x="106632" y="287263"/>
                  <a:pt x="73667" y="287263"/>
                </a:cubicBezTo>
                <a:cubicBezTo>
                  <a:pt x="40702" y="287263"/>
                  <a:pt x="11260" y="307888"/>
                  <a:pt x="0" y="338870"/>
                </a:cubicBezTo>
              </a:path>
            </a:pathLst>
          </a:custGeom>
          <a:noFill/>
          <a:ln w="14730">
            <a:solidFill>
              <a:srgbClr val="A8DD38"/>
            </a:solidFill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4278482" y="2339845"/>
            <a:ext cx="309403" cy="338870"/>
          </a:xfrm>
          <a:custGeom>
            <a:avLst/>
            <a:gdLst/>
            <a:ahLst/>
            <a:cxnLst/>
            <a:rect l="0" t="0" r="0" b="0"/>
            <a:pathLst>
              <a:path w="309403" h="338870">
                <a:moveTo>
                  <a:pt x="154701" y="0"/>
                </a:moveTo>
                <a:cubicBezTo>
                  <a:pt x="287303" y="0"/>
                  <a:pt x="309403" y="47883"/>
                  <a:pt x="309403" y="77350"/>
                </a:cubicBezTo>
                <a:cubicBezTo>
                  <a:pt x="309403" y="313087"/>
                  <a:pt x="154701" y="338870"/>
                  <a:pt x="154701" y="338870"/>
                </a:cubicBezTo>
                <a:cubicBezTo>
                  <a:pt x="154701" y="338870"/>
                  <a:pt x="0" y="313087"/>
                  <a:pt x="0" y="77350"/>
                </a:cubicBezTo>
                <a:cubicBezTo>
                  <a:pt x="0" y="47883"/>
                  <a:pt x="22100" y="0"/>
                  <a:pt x="154701" y="0"/>
                </a:cubicBezTo>
                <a:close/>
                <a:moveTo>
                  <a:pt x="154701" y="51567"/>
                </a:moveTo>
                <a:cubicBezTo>
                  <a:pt x="154701" y="51567"/>
                  <a:pt x="103134" y="92084"/>
                  <a:pt x="103134" y="139968"/>
                </a:cubicBezTo>
                <a:cubicBezTo>
                  <a:pt x="103134" y="187852"/>
                  <a:pt x="154701" y="228369"/>
                  <a:pt x="154701" y="228369"/>
                </a:cubicBezTo>
                <a:cubicBezTo>
                  <a:pt x="154701" y="228369"/>
                  <a:pt x="206269" y="187852"/>
                  <a:pt x="206269" y="139968"/>
                </a:cubicBezTo>
                <a:cubicBezTo>
                  <a:pt x="206269" y="92084"/>
                  <a:pt x="154701" y="51567"/>
                  <a:pt x="154701" y="51567"/>
                </a:cubicBezTo>
                <a:close/>
                <a:moveTo>
                  <a:pt x="154701" y="147335"/>
                </a:moveTo>
                <a:lnTo>
                  <a:pt x="154701" y="257836"/>
                </a:lnTo>
              </a:path>
            </a:pathLst>
          </a:custGeom>
          <a:noFill/>
          <a:ln w="14730">
            <a:solidFill>
              <a:srgbClr val="A8DD38"/>
            </a:solidFill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2585575" y="2345281"/>
            <a:ext cx="327481" cy="327997"/>
          </a:xfrm>
          <a:custGeom>
            <a:avLst/>
            <a:gdLst/>
            <a:ahLst/>
            <a:cxnLst/>
            <a:rect l="0" t="0" r="0" b="0"/>
            <a:pathLst>
              <a:path w="327481" h="327997">
                <a:moveTo>
                  <a:pt x="275914" y="94633"/>
                </a:moveTo>
                <a:cubicBezTo>
                  <a:pt x="293351" y="96446"/>
                  <a:pt x="310972" y="94326"/>
                  <a:pt x="327481" y="88430"/>
                </a:cubicBezTo>
                <a:moveTo>
                  <a:pt x="88165" y="327997"/>
                </a:moveTo>
                <a:cubicBezTo>
                  <a:pt x="98253" y="300080"/>
                  <a:pt x="97368" y="269375"/>
                  <a:pt x="85690" y="242086"/>
                </a:cubicBezTo>
                <a:cubicBezTo>
                  <a:pt x="67205" y="197411"/>
                  <a:pt x="77464" y="146000"/>
                  <a:pt x="111680" y="111842"/>
                </a:cubicBezTo>
                <a:cubicBezTo>
                  <a:pt x="137561" y="86088"/>
                  <a:pt x="173700" y="73421"/>
                  <a:pt x="209996" y="77380"/>
                </a:cubicBezTo>
                <a:moveTo>
                  <a:pt x="121595" y="250926"/>
                </a:moveTo>
                <a:cubicBezTo>
                  <a:pt x="156594" y="253548"/>
                  <a:pt x="191006" y="240832"/>
                  <a:pt x="215890" y="216081"/>
                </a:cubicBezTo>
                <a:cubicBezTo>
                  <a:pt x="250104" y="181903"/>
                  <a:pt x="260356" y="130478"/>
                  <a:pt x="241865" y="85793"/>
                </a:cubicBezTo>
                <a:cubicBezTo>
                  <a:pt x="230199" y="58544"/>
                  <a:pt x="229298" y="27886"/>
                  <a:pt x="239345" y="0"/>
                </a:cubicBezTo>
                <a:moveTo>
                  <a:pt x="0" y="239449"/>
                </a:moveTo>
                <a:cubicBezTo>
                  <a:pt x="17577" y="233135"/>
                  <a:pt x="36409" y="231115"/>
                  <a:pt x="54926" y="233555"/>
                </a:cubicBezTo>
                <a:moveTo>
                  <a:pt x="248613" y="155011"/>
                </a:moveTo>
                <a:lnTo>
                  <a:pt x="172706" y="79104"/>
                </a:lnTo>
                <a:moveTo>
                  <a:pt x="234808" y="16192"/>
                </a:moveTo>
                <a:lnTo>
                  <a:pt x="311525" y="92894"/>
                </a:lnTo>
                <a:moveTo>
                  <a:pt x="16030" y="234970"/>
                </a:moveTo>
                <a:lnTo>
                  <a:pt x="92747" y="311687"/>
                </a:lnTo>
                <a:moveTo>
                  <a:pt x="230034" y="198931"/>
                </a:moveTo>
                <a:lnTo>
                  <a:pt x="128785" y="97697"/>
                </a:lnTo>
                <a:moveTo>
                  <a:pt x="154849" y="248775"/>
                </a:moveTo>
                <a:lnTo>
                  <a:pt x="78942" y="172853"/>
                </a:lnTo>
                <a:moveTo>
                  <a:pt x="198769" y="230181"/>
                </a:moveTo>
                <a:lnTo>
                  <a:pt x="97521" y="128947"/>
                </a:lnTo>
              </a:path>
            </a:pathLst>
          </a:custGeom>
          <a:noFill/>
          <a:ln w="14730">
            <a:solidFill>
              <a:srgbClr val="A8DD38"/>
            </a:solidFill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90101" y="748331"/>
            <a:ext cx="6700713" cy="40005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 anchor="t">
            <a:noAutofit/>
          </a:bodyPr>
          <a:lstStyle/>
          <a:p>
            <a:pPr algn="ctr"/>
            <a:r>
              <a:rPr sz="3100" b="1">
                <a:solidFill>
                  <a:srgbClr val="FFFFFF"/>
                </a:solidFill>
                <a:latin typeface="Roboto"/>
              </a:rPr>
              <a:t>Teorías Implícitas sobre el Desarrollo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3435" y="3717435"/>
            <a:ext cx="1031919" cy="235734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 anchor="t">
            <a:noAutofit/>
          </a:bodyPr>
          <a:lstStyle/>
          <a:p>
            <a:pPr algn="l"/>
            <a:r>
              <a:rPr sz="1500" b="0">
                <a:solidFill>
                  <a:srgbClr val="FFFFFF"/>
                </a:solidFill>
                <a:latin typeface="Roboto"/>
              </a:rPr>
              <a:t>Descripción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2133143" y="3393289"/>
            <a:ext cx="1232420" cy="884034"/>
            <a:chOff x="2064680" y="3016433"/>
            <a:chExt cx="1232420" cy="884034"/>
          </a:xfrm>
        </p:grpSpPr>
        <p:sp>
          <p:nvSpPr>
            <p:cNvPr id="14" name="TextBox 13"/>
            <p:cNvSpPr txBox="1"/>
            <p:nvPr/>
          </p:nvSpPr>
          <p:spPr>
            <a:xfrm>
              <a:off x="2064680" y="3016433"/>
              <a:ext cx="1232420" cy="17687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100" b="0">
                  <a:solidFill>
                    <a:srgbClr val="FFE60A"/>
                  </a:solidFill>
                  <a:latin typeface="Roboto"/>
                </a:rPr>
                <a:t>Herencia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064680" y="3193313"/>
              <a:ext cx="1232420" cy="17678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100" b="0">
                  <a:solidFill>
                    <a:srgbClr val="FFE60A"/>
                  </a:solidFill>
                  <a:latin typeface="Roboto"/>
                </a:rPr>
                <a:t>determinante;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064680" y="3370097"/>
              <a:ext cx="1232420" cy="17678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100" b="0">
                  <a:solidFill>
                    <a:srgbClr val="FFE60A"/>
                  </a:solidFill>
                  <a:latin typeface="Roboto"/>
                </a:rPr>
                <a:t>desarrollo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064680" y="3546881"/>
              <a:ext cx="1232420" cy="17678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100" b="0">
                  <a:solidFill>
                    <a:srgbClr val="FFE60A"/>
                  </a:solidFill>
                  <a:latin typeface="Roboto"/>
                </a:rPr>
                <a:t>programado difícil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064680" y="3723665"/>
              <a:ext cx="1232420" cy="1768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100" b="0">
                  <a:solidFill>
                    <a:srgbClr val="FFE60A"/>
                  </a:solidFill>
                  <a:latin typeface="Roboto"/>
                </a:rPr>
                <a:t>de modificar.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757260" y="3393289"/>
            <a:ext cx="1351835" cy="884034"/>
            <a:chOff x="3688797" y="3016433"/>
            <a:chExt cx="1351835" cy="884034"/>
          </a:xfrm>
        </p:grpSpPr>
        <p:sp>
          <p:nvSpPr>
            <p:cNvPr id="20" name="TextBox 19"/>
            <p:cNvSpPr txBox="1"/>
            <p:nvPr/>
          </p:nvSpPr>
          <p:spPr>
            <a:xfrm>
              <a:off x="3688797" y="3016433"/>
              <a:ext cx="1351835" cy="17687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100" b="0">
                  <a:solidFill>
                    <a:srgbClr val="F99539"/>
                  </a:solidFill>
                  <a:latin typeface="Roboto"/>
                </a:rPr>
                <a:t>Niño moldeable;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688797" y="3193313"/>
              <a:ext cx="1351835" cy="17678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100" b="0">
                  <a:solidFill>
                    <a:srgbClr val="F99539"/>
                  </a:solidFill>
                  <a:latin typeface="Roboto"/>
                </a:rPr>
                <a:t>importancia de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688797" y="3370097"/>
              <a:ext cx="1351835" cy="17678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100" b="0">
                  <a:solidFill>
                    <a:srgbClr val="F99539"/>
                  </a:solidFill>
                  <a:latin typeface="Roboto"/>
                </a:rPr>
                <a:t>controles externos y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688797" y="3546881"/>
              <a:ext cx="1351835" cy="17678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100" b="0">
                  <a:solidFill>
                    <a:srgbClr val="F99539"/>
                  </a:solidFill>
                  <a:latin typeface="Roboto"/>
                </a:rPr>
                <a:t>protección de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688797" y="3723665"/>
              <a:ext cx="1351835" cy="1768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100" b="0">
                  <a:solidFill>
                    <a:srgbClr val="F99539"/>
                  </a:solidFill>
                  <a:latin typeface="Roboto"/>
                </a:rPr>
                <a:t>influencias.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5500806" y="3481692"/>
            <a:ext cx="1345882" cy="707220"/>
            <a:chOff x="5432343" y="3104836"/>
            <a:chExt cx="1345882" cy="707220"/>
          </a:xfrm>
        </p:grpSpPr>
        <p:sp>
          <p:nvSpPr>
            <p:cNvPr id="26" name="TextBox 25"/>
            <p:cNvSpPr txBox="1"/>
            <p:nvPr/>
          </p:nvSpPr>
          <p:spPr>
            <a:xfrm>
              <a:off x="5432343" y="3104836"/>
              <a:ext cx="1345882" cy="17678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100" b="0">
                  <a:solidFill>
                    <a:srgbClr val="FD6A65"/>
                  </a:solidFill>
                  <a:latin typeface="Roboto"/>
                </a:rPr>
                <a:t>Enfoque en salud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432343" y="3281620"/>
              <a:ext cx="1345882" cy="17678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100" b="0">
                  <a:solidFill>
                    <a:srgbClr val="FD6A65"/>
                  </a:solidFill>
                  <a:latin typeface="Roboto"/>
                </a:rPr>
                <a:t>física y rendimiento;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432343" y="3458404"/>
              <a:ext cx="1345882" cy="17678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100" b="0">
                  <a:solidFill>
                    <a:srgbClr val="FD6A65"/>
                  </a:solidFill>
                  <a:latin typeface="Roboto"/>
                </a:rPr>
                <a:t>"niños sanos se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432343" y="3635188"/>
              <a:ext cx="1345882" cy="17686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100" b="0">
                  <a:solidFill>
                    <a:srgbClr val="FD6A65"/>
                  </a:solidFill>
                  <a:latin typeface="Roboto"/>
                </a:rPr>
                <a:t>portan mejor".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7238390" y="3393289"/>
            <a:ext cx="1349092" cy="884034"/>
            <a:chOff x="7169927" y="3016433"/>
            <a:chExt cx="1349092" cy="884034"/>
          </a:xfrm>
        </p:grpSpPr>
        <p:sp>
          <p:nvSpPr>
            <p:cNvPr id="31" name="TextBox 30"/>
            <p:cNvSpPr txBox="1"/>
            <p:nvPr/>
          </p:nvSpPr>
          <p:spPr>
            <a:xfrm>
              <a:off x="7169927" y="3016433"/>
              <a:ext cx="1349092" cy="17687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100" b="0">
                  <a:solidFill>
                    <a:srgbClr val="F669BE"/>
                  </a:solidFill>
                  <a:latin typeface="Roboto"/>
                </a:rPr>
                <a:t>Influencia recíproca;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169927" y="3193313"/>
              <a:ext cx="1349092" cy="17678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100" b="0">
                  <a:solidFill>
                    <a:srgbClr val="F669BE"/>
                  </a:solidFill>
                  <a:latin typeface="Roboto"/>
                </a:rPr>
                <a:t>el niño es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169927" y="3370097"/>
              <a:ext cx="1349092" cy="17678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100" b="0">
                  <a:solidFill>
                    <a:srgbClr val="F669BE"/>
                  </a:solidFill>
                  <a:latin typeface="Roboto"/>
                </a:rPr>
                <a:t>protagonista y el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169927" y="3546881"/>
              <a:ext cx="1349092" cy="17678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100" b="0">
                  <a:solidFill>
                    <a:srgbClr val="F669BE"/>
                  </a:solidFill>
                  <a:latin typeface="Roboto"/>
                </a:rPr>
                <a:t>padre guía el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7169927" y="3723665"/>
              <a:ext cx="1349092" cy="1768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ctr"/>
              <a:r>
                <a:rPr sz="1100" b="0">
                  <a:solidFill>
                    <a:srgbClr val="F669BE"/>
                  </a:solidFill>
                  <a:latin typeface="Roboto"/>
                </a:rPr>
                <a:t>razonamiento.</a:t>
              </a:r>
            </a:p>
          </p:txBody>
        </p:sp>
      </p:grpSp>
      <p:sp>
        <p:nvSpPr>
          <p:cNvPr id="37" name="Rounded Rectangle 36"/>
          <p:cNvSpPr/>
          <p:nvPr/>
        </p:nvSpPr>
        <p:spPr>
          <a:xfrm>
            <a:off x="7743505" y="2339845"/>
            <a:ext cx="338870" cy="338870"/>
          </a:xfrm>
          <a:custGeom>
            <a:avLst/>
            <a:gdLst/>
            <a:ahLst/>
            <a:cxnLst/>
            <a:rect l="0" t="0" r="0" b="0"/>
            <a:pathLst>
              <a:path w="338870" h="338870">
                <a:moveTo>
                  <a:pt x="81034" y="147335"/>
                </a:moveTo>
                <a:lnTo>
                  <a:pt x="51567" y="147335"/>
                </a:lnTo>
                <a:lnTo>
                  <a:pt x="51567" y="7366"/>
                </a:lnTo>
                <a:cubicBezTo>
                  <a:pt x="51567" y="3298"/>
                  <a:pt x="54865" y="0"/>
                  <a:pt x="58934" y="0"/>
                </a:cubicBezTo>
                <a:lnTo>
                  <a:pt x="206269" y="0"/>
                </a:lnTo>
                <a:cubicBezTo>
                  <a:pt x="210337" y="0"/>
                  <a:pt x="213635" y="3298"/>
                  <a:pt x="213635" y="7366"/>
                </a:cubicBezTo>
                <a:lnTo>
                  <a:pt x="213635" y="147335"/>
                </a:lnTo>
                <a:lnTo>
                  <a:pt x="132601" y="147335"/>
                </a:lnTo>
                <a:moveTo>
                  <a:pt x="169435" y="147335"/>
                </a:moveTo>
                <a:lnTo>
                  <a:pt x="169435" y="191535"/>
                </a:lnTo>
                <a:lnTo>
                  <a:pt x="169435" y="191535"/>
                </a:lnTo>
                <a:cubicBezTo>
                  <a:pt x="193846" y="191535"/>
                  <a:pt x="213635" y="211324"/>
                  <a:pt x="213635" y="235736"/>
                </a:cubicBezTo>
                <a:lnTo>
                  <a:pt x="213635" y="243102"/>
                </a:lnTo>
                <a:lnTo>
                  <a:pt x="169435" y="243102"/>
                </a:lnTo>
                <a:lnTo>
                  <a:pt x="169435" y="331504"/>
                </a:lnTo>
                <a:cubicBezTo>
                  <a:pt x="169435" y="335572"/>
                  <a:pt x="166137" y="338870"/>
                  <a:pt x="162068" y="338870"/>
                </a:cubicBezTo>
                <a:lnTo>
                  <a:pt x="7366" y="338870"/>
                </a:lnTo>
                <a:cubicBezTo>
                  <a:pt x="3298" y="338870"/>
                  <a:pt x="0" y="335572"/>
                  <a:pt x="0" y="331504"/>
                </a:cubicBezTo>
                <a:lnTo>
                  <a:pt x="0" y="154701"/>
                </a:lnTo>
                <a:cubicBezTo>
                  <a:pt x="0" y="150633"/>
                  <a:pt x="3298" y="147335"/>
                  <a:pt x="7366" y="147335"/>
                </a:cubicBezTo>
                <a:lnTo>
                  <a:pt x="51567" y="147335"/>
                </a:lnTo>
                <a:moveTo>
                  <a:pt x="169435" y="272570"/>
                </a:moveTo>
                <a:lnTo>
                  <a:pt x="331504" y="272570"/>
                </a:lnTo>
                <a:cubicBezTo>
                  <a:pt x="335572" y="272570"/>
                  <a:pt x="338870" y="269271"/>
                  <a:pt x="338870" y="265203"/>
                </a:cubicBezTo>
                <a:lnTo>
                  <a:pt x="338870" y="169435"/>
                </a:lnTo>
                <a:lnTo>
                  <a:pt x="338870" y="169435"/>
                </a:lnTo>
                <a:cubicBezTo>
                  <a:pt x="310391" y="169435"/>
                  <a:pt x="287303" y="146347"/>
                  <a:pt x="287303" y="117868"/>
                </a:cubicBezTo>
                <a:lnTo>
                  <a:pt x="331504" y="117868"/>
                </a:lnTo>
                <a:cubicBezTo>
                  <a:pt x="335572" y="117868"/>
                  <a:pt x="338870" y="114569"/>
                  <a:pt x="338870" y="110501"/>
                </a:cubicBezTo>
                <a:lnTo>
                  <a:pt x="338870" y="66300"/>
                </a:lnTo>
                <a:cubicBezTo>
                  <a:pt x="338870" y="62232"/>
                  <a:pt x="335572" y="58934"/>
                  <a:pt x="331504" y="58934"/>
                </a:cubicBezTo>
                <a:lnTo>
                  <a:pt x="213635" y="58934"/>
                </a:lnTo>
                <a:moveTo>
                  <a:pt x="0" y="250469"/>
                </a:moveTo>
                <a:lnTo>
                  <a:pt x="0" y="331504"/>
                </a:lnTo>
                <a:cubicBezTo>
                  <a:pt x="0" y="335572"/>
                  <a:pt x="3298" y="338870"/>
                  <a:pt x="7366" y="338870"/>
                </a:cubicBezTo>
                <a:lnTo>
                  <a:pt x="73667" y="338870"/>
                </a:lnTo>
                <a:lnTo>
                  <a:pt x="73667" y="338870"/>
                </a:lnTo>
                <a:lnTo>
                  <a:pt x="73667" y="250469"/>
                </a:lnTo>
                <a:close/>
                <a:moveTo>
                  <a:pt x="0" y="279936"/>
                </a:moveTo>
                <a:lnTo>
                  <a:pt x="73667" y="279936"/>
                </a:lnTo>
                <a:moveTo>
                  <a:pt x="0" y="309403"/>
                </a:moveTo>
                <a:lnTo>
                  <a:pt x="73667" y="309403"/>
                </a:lnTo>
              </a:path>
            </a:pathLst>
          </a:custGeom>
          <a:noFill/>
          <a:ln w="14730">
            <a:solidFill>
              <a:srgbClr val="A8DD38"/>
            </a:solidFill>
          </a:ln>
        </p:spPr>
        <p:txBody>
          <a:bodyPr rtlCol="0" anchor="ctr"/>
          <a:lstStyle/>
          <a:p>
            <a:pPr algn="c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272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624" y="233362"/>
            <a:ext cx="4467225" cy="3095625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5088374" y="1576387"/>
            <a:ext cx="3824525" cy="1200149"/>
            <a:chOff x="4857750" y="1343025"/>
            <a:chExt cx="3824525" cy="1200149"/>
          </a:xfrm>
        </p:grpSpPr>
        <p:sp>
          <p:nvSpPr>
            <p:cNvPr id="3" name="TextBox 2"/>
            <p:cNvSpPr txBox="1"/>
            <p:nvPr/>
          </p:nvSpPr>
          <p:spPr>
            <a:xfrm>
              <a:off x="4857750" y="1343025"/>
              <a:ext cx="3824525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FFFFFF"/>
                  </a:solidFill>
                  <a:latin typeface="Roboto"/>
                </a:rPr>
                <a:t>Evaluación mediante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4857750" y="1743075"/>
              <a:ext cx="3824525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FFFFFF"/>
                  </a:solidFill>
                  <a:latin typeface="Roboto"/>
                </a:rPr>
                <a:t>el Cuestionario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857750" y="2143125"/>
              <a:ext cx="3824525" cy="40004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FFFFFF"/>
                  </a:solidFill>
                  <a:latin typeface="Roboto"/>
                </a:rPr>
                <a:t>CUIDA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088374" y="2871787"/>
            <a:ext cx="3722493" cy="457200"/>
            <a:chOff x="4857750" y="2638425"/>
            <a:chExt cx="3722493" cy="457200"/>
          </a:xfrm>
        </p:grpSpPr>
        <p:sp>
          <p:nvSpPr>
            <p:cNvPr id="7" name="TextBox 6"/>
            <p:cNvSpPr txBox="1"/>
            <p:nvPr/>
          </p:nvSpPr>
          <p:spPr>
            <a:xfrm>
              <a:off x="4857750" y="2638425"/>
              <a:ext cx="3722493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FFFF"/>
                  </a:solidFill>
                  <a:latin typeface="Roboto"/>
                </a:rPr>
                <a:t>Interpretación de escalas de personalidad y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857750" y="2867025"/>
              <a:ext cx="3722493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FFFF"/>
                  </a:solidFill>
                  <a:latin typeface="Roboto"/>
                </a:rPr>
                <a:t>aptitudes para el cuidado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621148" y="3795712"/>
            <a:ext cx="1740808" cy="22860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 anchor="t">
            <a:noAutofit/>
          </a:bodyPr>
          <a:lstStyle/>
          <a:p>
            <a:pPr algn="l"/>
            <a:r>
              <a:rPr sz="1500" b="0">
                <a:solidFill>
                  <a:srgbClr val="FFE60A"/>
                </a:solidFill>
                <a:latin typeface="Roboto"/>
              </a:rPr>
              <a:t>Altruismo y Apertura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764274" y="3795712"/>
            <a:ext cx="1143238" cy="457200"/>
            <a:chOff x="2533650" y="3562350"/>
            <a:chExt cx="1143238" cy="457200"/>
          </a:xfrm>
        </p:grpSpPr>
        <p:sp>
          <p:nvSpPr>
            <p:cNvPr id="11" name="TextBox 10"/>
            <p:cNvSpPr txBox="1"/>
            <p:nvPr/>
          </p:nvSpPr>
          <p:spPr>
            <a:xfrm>
              <a:off x="2533650" y="3562350"/>
              <a:ext cx="1143238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E60A"/>
                  </a:solidFill>
                  <a:latin typeface="Roboto"/>
                </a:rPr>
                <a:t>Asertividad y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533650" y="3790950"/>
              <a:ext cx="1143238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E60A"/>
                  </a:solidFill>
                  <a:latin typeface="Roboto"/>
                </a:rPr>
                <a:t>Autoestima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907399" y="3795712"/>
            <a:ext cx="1239678" cy="457200"/>
            <a:chOff x="4676775" y="3562350"/>
            <a:chExt cx="1239678" cy="457200"/>
          </a:xfrm>
        </p:grpSpPr>
        <p:sp>
          <p:nvSpPr>
            <p:cNvPr id="14" name="TextBox 13"/>
            <p:cNvSpPr txBox="1"/>
            <p:nvPr/>
          </p:nvSpPr>
          <p:spPr>
            <a:xfrm>
              <a:off x="4676775" y="3562350"/>
              <a:ext cx="1239678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E60A"/>
                  </a:solidFill>
                  <a:latin typeface="Roboto"/>
                </a:rPr>
                <a:t>Resolución de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676775" y="3790950"/>
              <a:ext cx="1239678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E60A"/>
                  </a:solidFill>
                  <a:latin typeface="Roboto"/>
                </a:rPr>
                <a:t>problemas</a:t>
              </a: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7050524" y="3795712"/>
            <a:ext cx="699135" cy="22860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 anchor="t">
            <a:noAutofit/>
          </a:bodyPr>
          <a:lstStyle/>
          <a:p>
            <a:pPr algn="l"/>
            <a:r>
              <a:rPr sz="1500" b="0">
                <a:solidFill>
                  <a:srgbClr val="FFE60A"/>
                </a:solidFill>
                <a:latin typeface="Roboto"/>
              </a:rPr>
              <a:t>Empatía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621149" y="4110037"/>
            <a:ext cx="1836181" cy="571500"/>
            <a:chOff x="390525" y="3876675"/>
            <a:chExt cx="1836181" cy="571500"/>
          </a:xfrm>
        </p:grpSpPr>
        <p:sp>
          <p:nvSpPr>
            <p:cNvPr id="18" name="TextBox 17"/>
            <p:cNvSpPr txBox="1"/>
            <p:nvPr/>
          </p:nvSpPr>
          <p:spPr>
            <a:xfrm>
              <a:off x="390525" y="3876675"/>
              <a:ext cx="1836181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Disposición a ayudar y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90525" y="4067175"/>
              <a:ext cx="1836181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tolerancia a estilos de vida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90525" y="4257675"/>
              <a:ext cx="1836181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diferentes.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7050524" y="4110037"/>
            <a:ext cx="1862851" cy="762000"/>
            <a:chOff x="6819900" y="3876675"/>
            <a:chExt cx="1862851" cy="762000"/>
          </a:xfrm>
        </p:grpSpPr>
        <p:sp>
          <p:nvSpPr>
            <p:cNvPr id="22" name="TextBox 21"/>
            <p:cNvSpPr txBox="1"/>
            <p:nvPr/>
          </p:nvSpPr>
          <p:spPr>
            <a:xfrm>
              <a:off x="6819900" y="3876675"/>
              <a:ext cx="1862851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Reconocimiento y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819900" y="4067175"/>
              <a:ext cx="1862851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aceptación de los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819900" y="4257675"/>
              <a:ext cx="1862851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sentimientos de los demás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819900" y="4448175"/>
              <a:ext cx="1862851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sin juicios.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2764274" y="4338637"/>
            <a:ext cx="1633423" cy="571500"/>
            <a:chOff x="2533650" y="4105275"/>
            <a:chExt cx="1633423" cy="571500"/>
          </a:xfrm>
        </p:grpSpPr>
        <p:sp>
          <p:nvSpPr>
            <p:cNvPr id="27" name="TextBox 26"/>
            <p:cNvSpPr txBox="1"/>
            <p:nvPr/>
          </p:nvSpPr>
          <p:spPr>
            <a:xfrm>
              <a:off x="2533650" y="4105275"/>
              <a:ext cx="1633423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Capacidad de expresar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533650" y="4295775"/>
              <a:ext cx="1633423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emociones y valoración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533650" y="4486275"/>
              <a:ext cx="1633423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positiva del propio yo.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4907399" y="4338637"/>
            <a:ext cx="1751171" cy="571500"/>
            <a:chOff x="4676775" y="4105275"/>
            <a:chExt cx="1751171" cy="571500"/>
          </a:xfrm>
        </p:grpSpPr>
        <p:sp>
          <p:nvSpPr>
            <p:cNvPr id="31" name="TextBox 30"/>
            <p:cNvSpPr txBox="1"/>
            <p:nvPr/>
          </p:nvSpPr>
          <p:spPr>
            <a:xfrm>
              <a:off x="4676775" y="4105275"/>
              <a:ext cx="1751171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Habilidad para identificar,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676775" y="4295775"/>
              <a:ext cx="1751171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analizar y plantear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676775" y="4486275"/>
              <a:ext cx="1751171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alternativas eficaces.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272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152075" y="2369552"/>
            <a:ext cx="1374121" cy="1968063"/>
          </a:xfrm>
          <a:custGeom>
            <a:avLst/>
            <a:gdLst/>
            <a:ahLst/>
            <a:cxnLst/>
            <a:rect l="0" t="0" r="0" b="0"/>
            <a:pathLst>
              <a:path w="1374121" h="1968063">
                <a:moveTo>
                  <a:pt x="0" y="368274"/>
                </a:moveTo>
                <a:lnTo>
                  <a:pt x="736713" y="368274"/>
                </a:lnTo>
                <a:lnTo>
                  <a:pt x="736713" y="0"/>
                </a:lnTo>
                <a:lnTo>
                  <a:pt x="1374121" y="984031"/>
                </a:lnTo>
                <a:lnTo>
                  <a:pt x="736713" y="1968063"/>
                </a:lnTo>
                <a:lnTo>
                  <a:pt x="736713" y="1599788"/>
                </a:lnTo>
                <a:lnTo>
                  <a:pt x="0" y="1599788"/>
                </a:lnTo>
                <a:lnTo>
                  <a:pt x="0" y="368274"/>
                </a:lnTo>
                <a:close/>
              </a:path>
            </a:pathLst>
          </a:custGeom>
          <a:noFill/>
          <a:ln w="11451">
            <a:solidFill>
              <a:srgbClr val="1AC6FF"/>
            </a:solidFill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4613987" y="2344414"/>
            <a:ext cx="1374121" cy="2023011"/>
          </a:xfrm>
          <a:custGeom>
            <a:avLst/>
            <a:gdLst/>
            <a:ahLst/>
            <a:cxnLst/>
            <a:rect l="0" t="0" r="0" b="0"/>
            <a:pathLst>
              <a:path w="1374121" h="2023011">
                <a:moveTo>
                  <a:pt x="1374121" y="1644455"/>
                </a:moveTo>
                <a:lnTo>
                  <a:pt x="637408" y="1644455"/>
                </a:lnTo>
                <a:lnTo>
                  <a:pt x="637408" y="2023011"/>
                </a:lnTo>
                <a:lnTo>
                  <a:pt x="0" y="1011505"/>
                </a:lnTo>
                <a:lnTo>
                  <a:pt x="637408" y="0"/>
                </a:lnTo>
                <a:lnTo>
                  <a:pt x="637408" y="378556"/>
                </a:lnTo>
                <a:lnTo>
                  <a:pt x="1374121" y="378556"/>
                </a:lnTo>
                <a:lnTo>
                  <a:pt x="1374121" y="1644455"/>
                </a:lnTo>
                <a:close/>
              </a:path>
            </a:pathLst>
          </a:custGeom>
          <a:noFill/>
          <a:ln w="11451">
            <a:solidFill>
              <a:srgbClr val="FFE60A"/>
            </a:solidFill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2781825" y="2229893"/>
            <a:ext cx="366432" cy="1694749"/>
          </a:xfrm>
          <a:custGeom>
            <a:avLst/>
            <a:gdLst/>
            <a:ahLst/>
            <a:cxnLst/>
            <a:rect l="0" t="0" r="0" b="0"/>
            <a:pathLst>
              <a:path w="366432" h="1694749">
                <a:moveTo>
                  <a:pt x="366432" y="1122209"/>
                </a:moveTo>
                <a:lnTo>
                  <a:pt x="183216" y="1122209"/>
                </a:lnTo>
                <a:moveTo>
                  <a:pt x="0" y="1694749"/>
                </a:moveTo>
                <a:lnTo>
                  <a:pt x="68916" y="1694749"/>
                </a:lnTo>
                <a:cubicBezTo>
                  <a:pt x="132042" y="1694749"/>
                  <a:pt x="183216" y="1643575"/>
                  <a:pt x="183216" y="1580449"/>
                </a:cubicBezTo>
                <a:lnTo>
                  <a:pt x="183216" y="114300"/>
                </a:lnTo>
                <a:cubicBezTo>
                  <a:pt x="183216" y="51173"/>
                  <a:pt x="132042" y="0"/>
                  <a:pt x="68916" y="0"/>
                </a:cubicBezTo>
                <a:lnTo>
                  <a:pt x="0" y="0"/>
                </a:lnTo>
                <a:moveTo>
                  <a:pt x="183216" y="916081"/>
                </a:moveTo>
                <a:lnTo>
                  <a:pt x="0" y="916081"/>
                </a:lnTo>
              </a:path>
            </a:pathLst>
          </a:custGeom>
          <a:noFill/>
          <a:ln w="11451">
            <a:solidFill>
              <a:srgbClr val="FFFFFF"/>
            </a:solidFill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988108" y="2161186"/>
            <a:ext cx="374065" cy="2015399"/>
          </a:xfrm>
          <a:custGeom>
            <a:avLst/>
            <a:gdLst/>
            <a:ahLst/>
            <a:cxnLst/>
            <a:rect l="0" t="0" r="0" b="0"/>
            <a:pathLst>
              <a:path w="374065" h="2015399">
                <a:moveTo>
                  <a:pt x="0" y="1190915"/>
                </a:moveTo>
                <a:lnTo>
                  <a:pt x="187032" y="1190915"/>
                </a:lnTo>
                <a:moveTo>
                  <a:pt x="374065" y="0"/>
                </a:moveTo>
                <a:lnTo>
                  <a:pt x="301332" y="0"/>
                </a:lnTo>
                <a:cubicBezTo>
                  <a:pt x="238206" y="0"/>
                  <a:pt x="187032" y="51173"/>
                  <a:pt x="187032" y="114300"/>
                </a:cubicBezTo>
                <a:lnTo>
                  <a:pt x="187032" y="1901099"/>
                </a:lnTo>
                <a:cubicBezTo>
                  <a:pt x="187032" y="1964225"/>
                  <a:pt x="238206" y="2015399"/>
                  <a:pt x="301332" y="2015399"/>
                </a:cubicBezTo>
                <a:lnTo>
                  <a:pt x="374065" y="2015399"/>
                </a:lnTo>
                <a:moveTo>
                  <a:pt x="374065" y="916081"/>
                </a:moveTo>
                <a:lnTo>
                  <a:pt x="187032" y="916081"/>
                </a:lnTo>
              </a:path>
            </a:pathLst>
          </a:custGeom>
          <a:noFill/>
          <a:ln w="11451">
            <a:solidFill>
              <a:srgbClr val="FFFFFF"/>
            </a:solidFill>
          </a:ln>
        </p:spPr>
        <p:txBody>
          <a:bodyPr rtlCol="0" anchor="ctr"/>
          <a:lstStyle/>
          <a:p>
            <a:pPr algn="ctr"/>
          </a:p>
        </p:txBody>
      </p:sp>
      <p:grpSp>
        <p:nvGrpSpPr>
          <p:cNvPr id="8" name="Group 7"/>
          <p:cNvGrpSpPr/>
          <p:nvPr/>
        </p:nvGrpSpPr>
        <p:grpSpPr>
          <a:xfrm>
            <a:off x="390525" y="508889"/>
            <a:ext cx="5370080" cy="800099"/>
            <a:chOff x="390525" y="371477"/>
            <a:chExt cx="5370080" cy="800099"/>
          </a:xfrm>
        </p:grpSpPr>
        <p:sp>
          <p:nvSpPr>
            <p:cNvPr id="6" name="TextBox 5"/>
            <p:cNvSpPr txBox="1"/>
            <p:nvPr/>
          </p:nvSpPr>
          <p:spPr>
            <a:xfrm>
              <a:off x="390525" y="371477"/>
              <a:ext cx="5370080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FFFFFF"/>
                  </a:solidFill>
                  <a:latin typeface="Roboto"/>
                </a:rPr>
                <a:t>Factores de Segundo Orden y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90525" y="771526"/>
              <a:ext cx="5370080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FFFFFF"/>
                  </a:solidFill>
                  <a:latin typeface="Roboto"/>
                </a:rPr>
                <a:t>Ajuste en Adopción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305550" y="508889"/>
            <a:ext cx="2447925" cy="914400"/>
            <a:chOff x="6305550" y="371477"/>
            <a:chExt cx="2447925" cy="914400"/>
          </a:xfrm>
        </p:grpSpPr>
        <p:sp>
          <p:nvSpPr>
            <p:cNvPr id="9" name="TextBox 8"/>
            <p:cNvSpPr txBox="1"/>
            <p:nvPr/>
          </p:nvSpPr>
          <p:spPr>
            <a:xfrm>
              <a:off x="6305550" y="371477"/>
              <a:ext cx="2447925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FFFF"/>
                  </a:solidFill>
                  <a:latin typeface="Roboto"/>
                </a:rPr>
                <a:t>Ajuste por edad: Del apego y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305550" y="600077"/>
              <a:ext cx="2447925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FFFF"/>
                  </a:solidFill>
                  <a:latin typeface="Roboto"/>
                </a:rPr>
                <a:t>equilibrio (0-3 años) a la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305550" y="828676"/>
              <a:ext cx="2447925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FFFF"/>
                  </a:solidFill>
                  <a:latin typeface="Roboto"/>
                </a:rPr>
                <a:t>independencia y apertura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305550" y="1057277"/>
              <a:ext cx="2447925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FFFF"/>
                  </a:solidFill>
                  <a:latin typeface="Roboto"/>
                </a:rPr>
                <a:t>(preadolescencia).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850712" y="2138282"/>
            <a:ext cx="820454" cy="183213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 anchor="t">
            <a:noAutofit/>
          </a:bodyPr>
          <a:lstStyle/>
          <a:p>
            <a:pPr algn="r"/>
            <a:r>
              <a:rPr sz="1200" b="0">
                <a:solidFill>
                  <a:srgbClr val="FFFFFF"/>
                </a:solidFill>
                <a:latin typeface="Roboto"/>
              </a:rPr>
              <a:t>Reflexividad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72832" y="2069574"/>
            <a:ext cx="842610" cy="183213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 anchor="t">
            <a:no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Roboto"/>
              </a:rPr>
              <a:t>Satisfacción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1558885" y="2413112"/>
            <a:ext cx="1112281" cy="274804"/>
            <a:chOff x="1558885" y="2275700"/>
            <a:chExt cx="1112281" cy="274804"/>
          </a:xfrm>
        </p:grpSpPr>
        <p:sp>
          <p:nvSpPr>
            <p:cNvPr id="16" name="TextBox 15"/>
            <p:cNvSpPr txBox="1"/>
            <p:nvPr/>
          </p:nvSpPr>
          <p:spPr>
            <a:xfrm>
              <a:off x="1558885" y="2275700"/>
              <a:ext cx="1112281" cy="13744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r"/>
              <a:r>
                <a:rPr sz="900" b="0">
                  <a:solidFill>
                    <a:srgbClr val="FFFFFF"/>
                  </a:solidFill>
                  <a:latin typeface="Roboto"/>
                </a:rPr>
                <a:t>Capacidad de análisis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558885" y="2413145"/>
              <a:ext cx="1112281" cy="137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r"/>
              <a:r>
                <a:rPr sz="900" b="0">
                  <a:solidFill>
                    <a:srgbClr val="FFFFFF"/>
                  </a:solidFill>
                  <a:latin typeface="Roboto"/>
                </a:rPr>
                <a:t>consciente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472832" y="2344405"/>
            <a:ext cx="1069419" cy="274804"/>
            <a:chOff x="6472832" y="2206993"/>
            <a:chExt cx="1069419" cy="274804"/>
          </a:xfrm>
        </p:grpSpPr>
        <p:sp>
          <p:nvSpPr>
            <p:cNvPr id="19" name="TextBox 18"/>
            <p:cNvSpPr txBox="1"/>
            <p:nvPr/>
          </p:nvSpPr>
          <p:spPr>
            <a:xfrm>
              <a:off x="6472832" y="2206993"/>
              <a:ext cx="1069419" cy="13744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FFFFFF"/>
                  </a:solidFill>
                  <a:latin typeface="Roboto"/>
                </a:rPr>
                <a:t>Bienestar emocional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472832" y="2344438"/>
              <a:ext cx="1069419" cy="137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FFFFFF"/>
                  </a:solidFill>
                  <a:latin typeface="Roboto"/>
                </a:rPr>
                <a:t>compartido</a:t>
              </a: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1715809" y="3054361"/>
            <a:ext cx="955357" cy="183213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 anchor="t">
            <a:noAutofit/>
          </a:bodyPr>
          <a:lstStyle/>
          <a:p>
            <a:pPr algn="r"/>
            <a:r>
              <a:rPr sz="1200" b="0">
                <a:solidFill>
                  <a:srgbClr val="FFFFFF"/>
                </a:solidFill>
                <a:latin typeface="Roboto"/>
              </a:rPr>
              <a:t>Perseverancia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516980" y="3094455"/>
            <a:ext cx="361851" cy="515295"/>
          </a:xfrm>
          <a:custGeom>
            <a:avLst/>
            <a:gdLst/>
            <a:ahLst/>
            <a:cxnLst/>
            <a:rect l="0" t="0" r="0" b="0"/>
            <a:pathLst>
              <a:path w="361851" h="515295">
                <a:moveTo>
                  <a:pt x="180925" y="137412"/>
                </a:moveTo>
                <a:cubicBezTo>
                  <a:pt x="218872" y="137412"/>
                  <a:pt x="249631" y="106651"/>
                  <a:pt x="249631" y="68706"/>
                </a:cubicBezTo>
                <a:cubicBezTo>
                  <a:pt x="249631" y="30760"/>
                  <a:pt x="218872" y="0"/>
                  <a:pt x="180925" y="0"/>
                </a:cubicBezTo>
                <a:cubicBezTo>
                  <a:pt x="142979" y="0"/>
                  <a:pt x="112219" y="30760"/>
                  <a:pt x="112219" y="68706"/>
                </a:cubicBezTo>
                <a:cubicBezTo>
                  <a:pt x="112219" y="106651"/>
                  <a:pt x="142979" y="137412"/>
                  <a:pt x="180925" y="137412"/>
                </a:cubicBezTo>
                <a:close/>
                <a:moveTo>
                  <a:pt x="54964" y="515295"/>
                </a:moveTo>
                <a:cubicBezTo>
                  <a:pt x="54964" y="446589"/>
                  <a:pt x="112219" y="389334"/>
                  <a:pt x="180925" y="389334"/>
                </a:cubicBezTo>
                <a:cubicBezTo>
                  <a:pt x="249631" y="389334"/>
                  <a:pt x="306886" y="446589"/>
                  <a:pt x="306886" y="515295"/>
                </a:cubicBezTo>
                <a:moveTo>
                  <a:pt x="92180" y="269813"/>
                </a:moveTo>
                <a:cubicBezTo>
                  <a:pt x="92180" y="279118"/>
                  <a:pt x="100482" y="290711"/>
                  <a:pt x="105349" y="295436"/>
                </a:cubicBezTo>
                <a:cubicBezTo>
                  <a:pt x="123670" y="311467"/>
                  <a:pt x="128251" y="343530"/>
                  <a:pt x="109929" y="357271"/>
                </a:cubicBezTo>
                <a:cubicBezTo>
                  <a:pt x="91608" y="373302"/>
                  <a:pt x="64125" y="373302"/>
                  <a:pt x="45804" y="357271"/>
                </a:cubicBezTo>
                <a:cubicBezTo>
                  <a:pt x="18321" y="332079"/>
                  <a:pt x="0" y="286275"/>
                  <a:pt x="13741" y="247341"/>
                </a:cubicBezTo>
                <a:cubicBezTo>
                  <a:pt x="34353" y="185506"/>
                  <a:pt x="91608" y="137412"/>
                  <a:pt x="180925" y="137412"/>
                </a:cubicBezTo>
                <a:cubicBezTo>
                  <a:pt x="270243" y="137412"/>
                  <a:pt x="327498" y="185506"/>
                  <a:pt x="348110" y="247341"/>
                </a:cubicBezTo>
                <a:cubicBezTo>
                  <a:pt x="361851" y="286275"/>
                  <a:pt x="343530" y="332079"/>
                  <a:pt x="316047" y="357271"/>
                </a:cubicBezTo>
                <a:cubicBezTo>
                  <a:pt x="297726" y="373302"/>
                  <a:pt x="270243" y="373302"/>
                  <a:pt x="251922" y="357271"/>
                </a:cubicBezTo>
                <a:cubicBezTo>
                  <a:pt x="233600" y="343530"/>
                  <a:pt x="238180" y="311467"/>
                  <a:pt x="256502" y="295436"/>
                </a:cubicBezTo>
                <a:cubicBezTo>
                  <a:pt x="261369" y="290711"/>
                  <a:pt x="269671" y="279118"/>
                  <a:pt x="269671" y="269813"/>
                </a:cubicBezTo>
                <a:moveTo>
                  <a:pt x="117408" y="348719"/>
                </a:moveTo>
                <a:cubicBezTo>
                  <a:pt x="128766" y="373456"/>
                  <a:pt x="151482" y="389196"/>
                  <a:pt x="181015" y="389196"/>
                </a:cubicBezTo>
                <a:cubicBezTo>
                  <a:pt x="210547" y="389196"/>
                  <a:pt x="233263" y="373456"/>
                  <a:pt x="244623" y="348719"/>
                </a:cubicBezTo>
                <a:moveTo>
                  <a:pt x="247126" y="306887"/>
                </a:moveTo>
                <a:cubicBezTo>
                  <a:pt x="240278" y="277114"/>
                  <a:pt x="212885" y="254212"/>
                  <a:pt x="180925" y="254212"/>
                </a:cubicBezTo>
                <a:cubicBezTo>
                  <a:pt x="148965" y="254212"/>
                  <a:pt x="121573" y="277114"/>
                  <a:pt x="114724" y="306887"/>
                </a:cubicBezTo>
              </a:path>
            </a:pathLst>
          </a:custGeom>
          <a:noFill/>
          <a:ln w="11451">
            <a:solidFill>
              <a:srgbClr val="1AC6FF"/>
            </a:solidFill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5171269" y="3077279"/>
            <a:ext cx="538426" cy="532472"/>
          </a:xfrm>
          <a:custGeom>
            <a:avLst/>
            <a:gdLst/>
            <a:ahLst/>
            <a:cxnLst/>
            <a:rect l="0" t="0" r="0" b="0"/>
            <a:pathLst>
              <a:path w="538426" h="532472">
                <a:moveTo>
                  <a:pt x="224439" y="159169"/>
                </a:moveTo>
                <a:cubicBezTo>
                  <a:pt x="221910" y="159169"/>
                  <a:pt x="219859" y="157118"/>
                  <a:pt x="219859" y="154588"/>
                </a:cubicBezTo>
                <a:cubicBezTo>
                  <a:pt x="219859" y="152059"/>
                  <a:pt x="221910" y="150008"/>
                  <a:pt x="224439" y="150008"/>
                </a:cubicBezTo>
                <a:moveTo>
                  <a:pt x="224440" y="150008"/>
                </a:moveTo>
                <a:cubicBezTo>
                  <a:pt x="226970" y="150008"/>
                  <a:pt x="229020" y="152058"/>
                  <a:pt x="229020" y="154588"/>
                </a:cubicBezTo>
                <a:cubicBezTo>
                  <a:pt x="229020" y="157118"/>
                  <a:pt x="226970" y="159168"/>
                  <a:pt x="224440" y="159168"/>
                </a:cubicBezTo>
                <a:moveTo>
                  <a:pt x="325206" y="159168"/>
                </a:moveTo>
                <a:cubicBezTo>
                  <a:pt x="322678" y="159168"/>
                  <a:pt x="320626" y="157118"/>
                  <a:pt x="320626" y="154588"/>
                </a:cubicBezTo>
                <a:cubicBezTo>
                  <a:pt x="320626" y="152058"/>
                  <a:pt x="322678" y="150008"/>
                  <a:pt x="325206" y="150008"/>
                </a:cubicBezTo>
                <a:moveTo>
                  <a:pt x="325206" y="150008"/>
                </a:moveTo>
                <a:cubicBezTo>
                  <a:pt x="327737" y="150008"/>
                  <a:pt x="329786" y="152058"/>
                  <a:pt x="329786" y="154588"/>
                </a:cubicBezTo>
                <a:cubicBezTo>
                  <a:pt x="329786" y="157118"/>
                  <a:pt x="327737" y="159168"/>
                  <a:pt x="325206" y="159168"/>
                </a:cubicBezTo>
                <a:moveTo>
                  <a:pt x="316047" y="216424"/>
                </a:moveTo>
                <a:cubicBezTo>
                  <a:pt x="293145" y="239326"/>
                  <a:pt x="256502" y="239326"/>
                  <a:pt x="235890" y="216424"/>
                </a:cubicBezTo>
                <a:moveTo>
                  <a:pt x="53965" y="184317"/>
                </a:moveTo>
                <a:lnTo>
                  <a:pt x="20338" y="97333"/>
                </a:lnTo>
                <a:cubicBezTo>
                  <a:pt x="11178" y="74431"/>
                  <a:pt x="22628" y="51529"/>
                  <a:pt x="45531" y="42368"/>
                </a:cubicBezTo>
                <a:cubicBezTo>
                  <a:pt x="68433" y="33207"/>
                  <a:pt x="91335" y="44658"/>
                  <a:pt x="100496" y="67560"/>
                </a:cubicBezTo>
                <a:lnTo>
                  <a:pt x="136515" y="161134"/>
                </a:lnTo>
                <a:moveTo>
                  <a:pt x="495320" y="185219"/>
                </a:moveTo>
                <a:lnTo>
                  <a:pt x="529265" y="97333"/>
                </a:lnTo>
                <a:cubicBezTo>
                  <a:pt x="538426" y="74431"/>
                  <a:pt x="526975" y="51529"/>
                  <a:pt x="504073" y="42368"/>
                </a:cubicBezTo>
                <a:cubicBezTo>
                  <a:pt x="481171" y="33207"/>
                  <a:pt x="458269" y="44658"/>
                  <a:pt x="449108" y="67560"/>
                </a:cubicBezTo>
                <a:lnTo>
                  <a:pt x="411867" y="161619"/>
                </a:lnTo>
                <a:moveTo>
                  <a:pt x="352691" y="42368"/>
                </a:moveTo>
                <a:cubicBezTo>
                  <a:pt x="336659" y="76721"/>
                  <a:pt x="302306" y="101914"/>
                  <a:pt x="263373" y="101914"/>
                </a:cubicBezTo>
                <a:cubicBezTo>
                  <a:pt x="229020" y="101914"/>
                  <a:pt x="199247" y="83592"/>
                  <a:pt x="180925" y="58400"/>
                </a:cubicBezTo>
                <a:moveTo>
                  <a:pt x="274824" y="292000"/>
                </a:moveTo>
                <a:cubicBezTo>
                  <a:pt x="350714" y="292000"/>
                  <a:pt x="412236" y="230479"/>
                  <a:pt x="412236" y="154588"/>
                </a:cubicBezTo>
                <a:cubicBezTo>
                  <a:pt x="412236" y="78697"/>
                  <a:pt x="350714" y="17176"/>
                  <a:pt x="274824" y="17176"/>
                </a:cubicBezTo>
                <a:cubicBezTo>
                  <a:pt x="198933" y="17176"/>
                  <a:pt x="137412" y="78697"/>
                  <a:pt x="137412" y="154588"/>
                </a:cubicBezTo>
                <a:cubicBezTo>
                  <a:pt x="137412" y="230479"/>
                  <a:pt x="198933" y="292000"/>
                  <a:pt x="274824" y="292000"/>
                </a:cubicBezTo>
                <a:close/>
                <a:moveTo>
                  <a:pt x="0" y="0"/>
                </a:moveTo>
                <a:moveTo>
                  <a:pt x="85882" y="532472"/>
                </a:moveTo>
                <a:lnTo>
                  <a:pt x="40078" y="477507"/>
                </a:lnTo>
                <a:cubicBezTo>
                  <a:pt x="26337" y="459185"/>
                  <a:pt x="17176" y="436283"/>
                  <a:pt x="17176" y="413381"/>
                </a:cubicBezTo>
                <a:lnTo>
                  <a:pt x="17176" y="303451"/>
                </a:lnTo>
                <a:cubicBezTo>
                  <a:pt x="17176" y="285130"/>
                  <a:pt x="33207" y="269098"/>
                  <a:pt x="51529" y="269098"/>
                </a:cubicBezTo>
                <a:cubicBezTo>
                  <a:pt x="69851" y="269098"/>
                  <a:pt x="85882" y="285130"/>
                  <a:pt x="85882" y="303451"/>
                </a:cubicBezTo>
                <a:lnTo>
                  <a:pt x="85882" y="383608"/>
                </a:lnTo>
                <a:moveTo>
                  <a:pt x="190087" y="532472"/>
                </a:moveTo>
                <a:lnTo>
                  <a:pt x="190087" y="463765"/>
                </a:lnTo>
                <a:cubicBezTo>
                  <a:pt x="190087" y="443154"/>
                  <a:pt x="183216" y="422542"/>
                  <a:pt x="171765" y="406510"/>
                </a:cubicBezTo>
                <a:lnTo>
                  <a:pt x="146572" y="367577"/>
                </a:lnTo>
                <a:cubicBezTo>
                  <a:pt x="137412" y="351546"/>
                  <a:pt x="116800" y="346965"/>
                  <a:pt x="100768" y="358416"/>
                </a:cubicBezTo>
                <a:cubicBezTo>
                  <a:pt x="87027" y="367577"/>
                  <a:pt x="82447" y="385899"/>
                  <a:pt x="89317" y="399640"/>
                </a:cubicBezTo>
                <a:lnTo>
                  <a:pt x="121381" y="450024"/>
                </a:lnTo>
                <a:moveTo>
                  <a:pt x="0" y="0"/>
                </a:moveTo>
                <a:moveTo>
                  <a:pt x="463765" y="532472"/>
                </a:moveTo>
                <a:lnTo>
                  <a:pt x="509569" y="477507"/>
                </a:lnTo>
                <a:cubicBezTo>
                  <a:pt x="523311" y="459185"/>
                  <a:pt x="532472" y="436283"/>
                  <a:pt x="532472" y="413381"/>
                </a:cubicBezTo>
                <a:lnTo>
                  <a:pt x="532472" y="303451"/>
                </a:lnTo>
                <a:cubicBezTo>
                  <a:pt x="532472" y="285130"/>
                  <a:pt x="516440" y="269098"/>
                  <a:pt x="498118" y="269098"/>
                </a:cubicBezTo>
                <a:cubicBezTo>
                  <a:pt x="479797" y="269098"/>
                  <a:pt x="463765" y="285130"/>
                  <a:pt x="463765" y="303451"/>
                </a:cubicBezTo>
                <a:lnTo>
                  <a:pt x="463765" y="383608"/>
                </a:lnTo>
                <a:moveTo>
                  <a:pt x="359561" y="532472"/>
                </a:moveTo>
                <a:lnTo>
                  <a:pt x="359561" y="463765"/>
                </a:lnTo>
                <a:cubicBezTo>
                  <a:pt x="359561" y="443154"/>
                  <a:pt x="366432" y="422542"/>
                  <a:pt x="377883" y="406510"/>
                </a:cubicBezTo>
                <a:lnTo>
                  <a:pt x="403075" y="367577"/>
                </a:lnTo>
                <a:cubicBezTo>
                  <a:pt x="412236" y="351546"/>
                  <a:pt x="432848" y="346965"/>
                  <a:pt x="448879" y="358416"/>
                </a:cubicBezTo>
                <a:cubicBezTo>
                  <a:pt x="462620" y="367577"/>
                  <a:pt x="467201" y="385899"/>
                  <a:pt x="460330" y="399640"/>
                </a:cubicBezTo>
                <a:lnTo>
                  <a:pt x="428267" y="450024"/>
                </a:lnTo>
              </a:path>
            </a:pathLst>
          </a:custGeom>
          <a:noFill/>
          <a:ln w="11451">
            <a:solidFill>
              <a:srgbClr val="FFE60A"/>
            </a:solidFill>
          </a:ln>
        </p:spPr>
        <p:txBody>
          <a:bodyPr rtlCol="0" anchor="ctr"/>
          <a:lstStyle/>
          <a:p>
            <a:pPr algn="ctr"/>
          </a:p>
        </p:txBody>
      </p:sp>
      <p:grpSp>
        <p:nvGrpSpPr>
          <p:cNvPr id="27" name="Group 26"/>
          <p:cNvGrpSpPr/>
          <p:nvPr/>
        </p:nvGrpSpPr>
        <p:grpSpPr>
          <a:xfrm>
            <a:off x="6472832" y="2985664"/>
            <a:ext cx="1013460" cy="366454"/>
            <a:chOff x="6472832" y="2848252"/>
            <a:chExt cx="1013460" cy="366454"/>
          </a:xfrm>
        </p:grpSpPr>
        <p:sp>
          <p:nvSpPr>
            <p:cNvPr id="25" name="TextBox 24"/>
            <p:cNvSpPr txBox="1"/>
            <p:nvPr/>
          </p:nvSpPr>
          <p:spPr>
            <a:xfrm>
              <a:off x="6472832" y="2848252"/>
              <a:ext cx="1013460" cy="18326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Comunicación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472832" y="3031513"/>
              <a:ext cx="1013460" cy="18319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asertiva</a:t>
              </a: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427679" y="3329192"/>
            <a:ext cx="1243488" cy="137407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 anchor="t">
            <a:no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Roboto"/>
              </a:rPr>
              <a:t>Constancia en la crianza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6472832" y="3443723"/>
            <a:ext cx="954405" cy="274805"/>
            <a:chOff x="6472832" y="3306311"/>
            <a:chExt cx="954405" cy="274805"/>
          </a:xfrm>
        </p:grpSpPr>
        <p:sp>
          <p:nvSpPr>
            <p:cNvPr id="29" name="TextBox 28"/>
            <p:cNvSpPr txBox="1"/>
            <p:nvPr/>
          </p:nvSpPr>
          <p:spPr>
            <a:xfrm>
              <a:off x="6472832" y="3306311"/>
              <a:ext cx="954405" cy="13744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FFFFFF"/>
                  </a:solidFill>
                  <a:latin typeface="Roboto"/>
                </a:rPr>
                <a:t>Interacción clara y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472832" y="3443757"/>
              <a:ext cx="954405" cy="137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FFFFFF"/>
                  </a:solidFill>
                  <a:latin typeface="Roboto"/>
                </a:rPr>
                <a:t>empática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972270" y="3833036"/>
            <a:ext cx="698896" cy="366454"/>
            <a:chOff x="1972270" y="3695624"/>
            <a:chExt cx="698896" cy="366454"/>
          </a:xfrm>
        </p:grpSpPr>
        <p:sp>
          <p:nvSpPr>
            <p:cNvPr id="32" name="TextBox 31"/>
            <p:cNvSpPr txBox="1"/>
            <p:nvPr/>
          </p:nvSpPr>
          <p:spPr>
            <a:xfrm>
              <a:off x="1972270" y="3695624"/>
              <a:ext cx="698896" cy="18326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r"/>
              <a:r>
                <a:rPr sz="1200" b="0">
                  <a:solidFill>
                    <a:srgbClr val="FFFFFF"/>
                  </a:solidFill>
                  <a:latin typeface="Roboto"/>
                </a:rPr>
                <a:t>Control de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972270" y="3878885"/>
              <a:ext cx="698896" cy="18319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r"/>
              <a:r>
                <a:rPr sz="1200" b="0">
                  <a:solidFill>
                    <a:srgbClr val="FFFFFF"/>
                  </a:solidFill>
                  <a:latin typeface="Roboto"/>
                </a:rPr>
                <a:t>impulsos</a:t>
              </a: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6472832" y="4084972"/>
            <a:ext cx="1156096" cy="183213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 anchor="t">
            <a:no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Roboto"/>
              </a:rPr>
              <a:t>Apego y apertura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2008465" y="4291100"/>
            <a:ext cx="662701" cy="274804"/>
            <a:chOff x="2008465" y="4153688"/>
            <a:chExt cx="662701" cy="274804"/>
          </a:xfrm>
        </p:grpSpPr>
        <p:sp>
          <p:nvSpPr>
            <p:cNvPr id="36" name="TextBox 35"/>
            <p:cNvSpPr txBox="1"/>
            <p:nvPr/>
          </p:nvSpPr>
          <p:spPr>
            <a:xfrm>
              <a:off x="2008465" y="4153688"/>
              <a:ext cx="662701" cy="13744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r"/>
              <a:r>
                <a:rPr sz="900" b="0">
                  <a:solidFill>
                    <a:srgbClr val="FFFFFF"/>
                  </a:solidFill>
                  <a:latin typeface="Roboto"/>
                </a:rPr>
                <a:t>Gestión de la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008465" y="4291133"/>
              <a:ext cx="662701" cy="137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r"/>
              <a:r>
                <a:rPr sz="900" b="0">
                  <a:solidFill>
                    <a:srgbClr val="FFFFFF"/>
                  </a:solidFill>
                  <a:latin typeface="Roboto"/>
                </a:rPr>
                <a:t>agresividad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472832" y="4359807"/>
            <a:ext cx="1090612" cy="274804"/>
            <a:chOff x="6472832" y="4222395"/>
            <a:chExt cx="1090612" cy="274804"/>
          </a:xfrm>
        </p:grpSpPr>
        <p:sp>
          <p:nvSpPr>
            <p:cNvPr id="39" name="TextBox 38"/>
            <p:cNvSpPr txBox="1"/>
            <p:nvPr/>
          </p:nvSpPr>
          <p:spPr>
            <a:xfrm>
              <a:off x="6472832" y="4222395"/>
              <a:ext cx="1090612" cy="13744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FFFFFF"/>
                  </a:solidFill>
                  <a:latin typeface="Roboto"/>
                </a:rPr>
                <a:t>Evolución del vínculo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472832" y="4359840"/>
              <a:ext cx="1090612" cy="137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rIns="0" t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FFFFFF"/>
                  </a:solidFill>
                  <a:latin typeface="Roboto"/>
                </a:rPr>
                <a:t>afectivo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